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0" r:id="rId14"/>
    <p:sldId id="268" r:id="rId15"/>
    <p:sldId id="269" r:id="rId16"/>
    <p:sldId id="273" r:id="rId17"/>
    <p:sldId id="271" r:id="rId18"/>
    <p:sldId id="272"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929" autoAdjust="0"/>
    <p:restoredTop sz="86380" autoAdjust="0"/>
  </p:normalViewPr>
  <p:slideViewPr>
    <p:cSldViewPr snapToGrid="0">
      <p:cViewPr varScale="1">
        <p:scale>
          <a:sx n="99" d="100"/>
          <a:sy n="99" d="100"/>
        </p:scale>
        <p:origin x="516" y="78"/>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7B094C-B951-4231-9387-E11629F89C0A}" type="datetimeFigureOut">
              <a:rPr lang="en-US" smtClean="0"/>
              <a:t>4/9/2021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176A8E-D550-44A2-BA39-E34200815AE3}" type="slidenum">
              <a:rPr lang="en-US" smtClean="0"/>
              <a:t>‹#›</a:t>
            </a:fld>
            <a:endParaRPr lang="en-US"/>
          </a:p>
        </p:txBody>
      </p:sp>
    </p:spTree>
    <p:extLst>
      <p:ext uri="{BB962C8B-B14F-4D97-AF65-F5344CB8AC3E}">
        <p14:creationId xmlns:p14="http://schemas.microsoft.com/office/powerpoint/2010/main" val="1109261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B9286-E3FF-4470-B35B-1EA1B24659F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4E5A950-DD43-4AC5-AEE6-51F72584801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2BCFD9F-A7A6-4CB1-B556-518A25DFF5C9}"/>
              </a:ext>
            </a:extLst>
          </p:cNvPr>
          <p:cNvSpPr>
            <a:spLocks noGrp="1"/>
          </p:cNvSpPr>
          <p:nvPr>
            <p:ph type="dt" sz="half" idx="10"/>
          </p:nvPr>
        </p:nvSpPr>
        <p:spPr/>
        <p:txBody>
          <a:bodyPr/>
          <a:lstStyle/>
          <a:p>
            <a:fld id="{5D48939C-2C02-41FC-B99C-EC7148AB795A}" type="datetimeFigureOut">
              <a:rPr lang="en-US" smtClean="0"/>
              <a:t>4/9/2021</a:t>
            </a:fld>
            <a:endParaRPr lang="en-US"/>
          </a:p>
        </p:txBody>
      </p:sp>
      <p:sp>
        <p:nvSpPr>
          <p:cNvPr id="5" name="Footer Placeholder 4">
            <a:extLst>
              <a:ext uri="{FF2B5EF4-FFF2-40B4-BE49-F238E27FC236}">
                <a16:creationId xmlns:a16="http://schemas.microsoft.com/office/drawing/2014/main" id="{844B4654-07B3-4039-94E9-6D616AFA4E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46FC15-B065-40BA-A3EF-095A51DF48F3}"/>
              </a:ext>
            </a:extLst>
          </p:cNvPr>
          <p:cNvSpPr>
            <a:spLocks noGrp="1"/>
          </p:cNvSpPr>
          <p:nvPr>
            <p:ph type="sldNum" sz="quarter" idx="12"/>
          </p:nvPr>
        </p:nvSpPr>
        <p:spPr/>
        <p:txBody>
          <a:bodyPr/>
          <a:lstStyle/>
          <a:p>
            <a:fld id="{7A9CB815-3927-4429-B49A-68F54BC9AE6F}" type="slidenum">
              <a:rPr lang="en-US" smtClean="0"/>
              <a:t>‹#›</a:t>
            </a:fld>
            <a:endParaRPr lang="en-US"/>
          </a:p>
        </p:txBody>
      </p:sp>
    </p:spTree>
    <p:extLst>
      <p:ext uri="{BB962C8B-B14F-4D97-AF65-F5344CB8AC3E}">
        <p14:creationId xmlns:p14="http://schemas.microsoft.com/office/powerpoint/2010/main" val="3277732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1D9C8-A64A-4EE3-B88C-77DB141217B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C1F697D-4CF5-40BF-B781-6A05EE6F188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B995D2-FE17-40C8-A1EE-BC4147D6F3CB}"/>
              </a:ext>
            </a:extLst>
          </p:cNvPr>
          <p:cNvSpPr>
            <a:spLocks noGrp="1"/>
          </p:cNvSpPr>
          <p:nvPr>
            <p:ph type="dt" sz="half" idx="10"/>
          </p:nvPr>
        </p:nvSpPr>
        <p:spPr/>
        <p:txBody>
          <a:bodyPr/>
          <a:lstStyle/>
          <a:p>
            <a:fld id="{5D48939C-2C02-41FC-B99C-EC7148AB795A}" type="datetimeFigureOut">
              <a:rPr lang="en-US" smtClean="0"/>
              <a:t>4/9/2021</a:t>
            </a:fld>
            <a:endParaRPr lang="en-US"/>
          </a:p>
        </p:txBody>
      </p:sp>
      <p:sp>
        <p:nvSpPr>
          <p:cNvPr id="5" name="Footer Placeholder 4">
            <a:extLst>
              <a:ext uri="{FF2B5EF4-FFF2-40B4-BE49-F238E27FC236}">
                <a16:creationId xmlns:a16="http://schemas.microsoft.com/office/drawing/2014/main" id="{06165B02-5208-4DA8-98D2-C6488DE3F1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4DA7C3-BEFE-472B-8A51-52BAC6954353}"/>
              </a:ext>
            </a:extLst>
          </p:cNvPr>
          <p:cNvSpPr>
            <a:spLocks noGrp="1"/>
          </p:cNvSpPr>
          <p:nvPr>
            <p:ph type="sldNum" sz="quarter" idx="12"/>
          </p:nvPr>
        </p:nvSpPr>
        <p:spPr/>
        <p:txBody>
          <a:bodyPr/>
          <a:lstStyle/>
          <a:p>
            <a:fld id="{7A9CB815-3927-4429-B49A-68F54BC9AE6F}" type="slidenum">
              <a:rPr lang="en-US" smtClean="0"/>
              <a:t>‹#›</a:t>
            </a:fld>
            <a:endParaRPr lang="en-US"/>
          </a:p>
        </p:txBody>
      </p:sp>
    </p:spTree>
    <p:extLst>
      <p:ext uri="{BB962C8B-B14F-4D97-AF65-F5344CB8AC3E}">
        <p14:creationId xmlns:p14="http://schemas.microsoft.com/office/powerpoint/2010/main" val="2980927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B8858C7-AED1-414E-8973-F88C66604A1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C659C6E-BDF1-4CC1-8C38-A77AD120502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8FE5F3-AA48-436D-9023-74095EED0E92}"/>
              </a:ext>
            </a:extLst>
          </p:cNvPr>
          <p:cNvSpPr>
            <a:spLocks noGrp="1"/>
          </p:cNvSpPr>
          <p:nvPr>
            <p:ph type="dt" sz="half" idx="10"/>
          </p:nvPr>
        </p:nvSpPr>
        <p:spPr/>
        <p:txBody>
          <a:bodyPr/>
          <a:lstStyle/>
          <a:p>
            <a:fld id="{5D48939C-2C02-41FC-B99C-EC7148AB795A}" type="datetimeFigureOut">
              <a:rPr lang="en-US" smtClean="0"/>
              <a:t>4/9/2021</a:t>
            </a:fld>
            <a:endParaRPr lang="en-US"/>
          </a:p>
        </p:txBody>
      </p:sp>
      <p:sp>
        <p:nvSpPr>
          <p:cNvPr id="5" name="Footer Placeholder 4">
            <a:extLst>
              <a:ext uri="{FF2B5EF4-FFF2-40B4-BE49-F238E27FC236}">
                <a16:creationId xmlns:a16="http://schemas.microsoft.com/office/drawing/2014/main" id="{6D10A506-E98B-4490-A7BF-455A68FD5F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839A35-AEE3-4B94-8B37-FF1C14056172}"/>
              </a:ext>
            </a:extLst>
          </p:cNvPr>
          <p:cNvSpPr>
            <a:spLocks noGrp="1"/>
          </p:cNvSpPr>
          <p:nvPr>
            <p:ph type="sldNum" sz="quarter" idx="12"/>
          </p:nvPr>
        </p:nvSpPr>
        <p:spPr/>
        <p:txBody>
          <a:bodyPr/>
          <a:lstStyle/>
          <a:p>
            <a:fld id="{7A9CB815-3927-4429-B49A-68F54BC9AE6F}" type="slidenum">
              <a:rPr lang="en-US" smtClean="0"/>
              <a:t>‹#›</a:t>
            </a:fld>
            <a:endParaRPr lang="en-US"/>
          </a:p>
        </p:txBody>
      </p:sp>
    </p:spTree>
    <p:extLst>
      <p:ext uri="{BB962C8B-B14F-4D97-AF65-F5344CB8AC3E}">
        <p14:creationId xmlns:p14="http://schemas.microsoft.com/office/powerpoint/2010/main" val="3341941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AFDB5-C703-405A-9501-97B619A396C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C4C35A9-0DF9-4858-ACFF-2284B58806C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521722-CB15-4462-B583-2C38879F86B8}"/>
              </a:ext>
            </a:extLst>
          </p:cNvPr>
          <p:cNvSpPr>
            <a:spLocks noGrp="1"/>
          </p:cNvSpPr>
          <p:nvPr>
            <p:ph type="dt" sz="half" idx="10"/>
          </p:nvPr>
        </p:nvSpPr>
        <p:spPr/>
        <p:txBody>
          <a:bodyPr/>
          <a:lstStyle/>
          <a:p>
            <a:fld id="{5D48939C-2C02-41FC-B99C-EC7148AB795A}" type="datetimeFigureOut">
              <a:rPr lang="en-US" smtClean="0"/>
              <a:t>4/9/2021</a:t>
            </a:fld>
            <a:endParaRPr lang="en-US"/>
          </a:p>
        </p:txBody>
      </p:sp>
      <p:sp>
        <p:nvSpPr>
          <p:cNvPr id="5" name="Footer Placeholder 4">
            <a:extLst>
              <a:ext uri="{FF2B5EF4-FFF2-40B4-BE49-F238E27FC236}">
                <a16:creationId xmlns:a16="http://schemas.microsoft.com/office/drawing/2014/main" id="{19F2CECA-DFC7-4055-92DC-ABFF4D7AF2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F088F7-048B-4ECE-999B-A2969B70C515}"/>
              </a:ext>
            </a:extLst>
          </p:cNvPr>
          <p:cNvSpPr>
            <a:spLocks noGrp="1"/>
          </p:cNvSpPr>
          <p:nvPr>
            <p:ph type="sldNum" sz="quarter" idx="12"/>
          </p:nvPr>
        </p:nvSpPr>
        <p:spPr/>
        <p:txBody>
          <a:bodyPr/>
          <a:lstStyle/>
          <a:p>
            <a:fld id="{7A9CB815-3927-4429-B49A-68F54BC9AE6F}" type="slidenum">
              <a:rPr lang="en-US" smtClean="0"/>
              <a:t>‹#›</a:t>
            </a:fld>
            <a:endParaRPr lang="en-US"/>
          </a:p>
        </p:txBody>
      </p:sp>
    </p:spTree>
    <p:extLst>
      <p:ext uri="{BB962C8B-B14F-4D97-AF65-F5344CB8AC3E}">
        <p14:creationId xmlns:p14="http://schemas.microsoft.com/office/powerpoint/2010/main" val="2418683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42752B-EC2A-4C43-A135-507B9BEC36A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AF5B1F3-4D4C-4693-A237-FFFA2B319F4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77323AD-90FB-47F2-B7EC-863E9C338F09}"/>
              </a:ext>
            </a:extLst>
          </p:cNvPr>
          <p:cNvSpPr>
            <a:spLocks noGrp="1"/>
          </p:cNvSpPr>
          <p:nvPr>
            <p:ph type="dt" sz="half" idx="10"/>
          </p:nvPr>
        </p:nvSpPr>
        <p:spPr/>
        <p:txBody>
          <a:bodyPr/>
          <a:lstStyle/>
          <a:p>
            <a:fld id="{5D48939C-2C02-41FC-B99C-EC7148AB795A}" type="datetimeFigureOut">
              <a:rPr lang="en-US" smtClean="0"/>
              <a:t>4/9/2021</a:t>
            </a:fld>
            <a:endParaRPr lang="en-US"/>
          </a:p>
        </p:txBody>
      </p:sp>
      <p:sp>
        <p:nvSpPr>
          <p:cNvPr id="5" name="Footer Placeholder 4">
            <a:extLst>
              <a:ext uri="{FF2B5EF4-FFF2-40B4-BE49-F238E27FC236}">
                <a16:creationId xmlns:a16="http://schemas.microsoft.com/office/drawing/2014/main" id="{777051E6-5AE9-4A32-AE87-5A927E1DD8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7D74A7-1E3D-455C-BE42-C2E4A70FE993}"/>
              </a:ext>
            </a:extLst>
          </p:cNvPr>
          <p:cNvSpPr>
            <a:spLocks noGrp="1"/>
          </p:cNvSpPr>
          <p:nvPr>
            <p:ph type="sldNum" sz="quarter" idx="12"/>
          </p:nvPr>
        </p:nvSpPr>
        <p:spPr/>
        <p:txBody>
          <a:bodyPr/>
          <a:lstStyle/>
          <a:p>
            <a:fld id="{7A9CB815-3927-4429-B49A-68F54BC9AE6F}" type="slidenum">
              <a:rPr lang="en-US" smtClean="0"/>
              <a:t>‹#›</a:t>
            </a:fld>
            <a:endParaRPr lang="en-US"/>
          </a:p>
        </p:txBody>
      </p:sp>
    </p:spTree>
    <p:extLst>
      <p:ext uri="{BB962C8B-B14F-4D97-AF65-F5344CB8AC3E}">
        <p14:creationId xmlns:p14="http://schemas.microsoft.com/office/powerpoint/2010/main" val="522569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F80A4-00F1-4F48-9D4C-4B9193986D4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A00E8E9-A140-4F16-A357-69F64C34FC6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C418ABA-4286-4D82-9642-73952E029C9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187280E-E684-4F6B-A853-F07CAD9050E9}"/>
              </a:ext>
            </a:extLst>
          </p:cNvPr>
          <p:cNvSpPr>
            <a:spLocks noGrp="1"/>
          </p:cNvSpPr>
          <p:nvPr>
            <p:ph type="dt" sz="half" idx="10"/>
          </p:nvPr>
        </p:nvSpPr>
        <p:spPr/>
        <p:txBody>
          <a:bodyPr/>
          <a:lstStyle/>
          <a:p>
            <a:fld id="{5D48939C-2C02-41FC-B99C-EC7148AB795A}" type="datetimeFigureOut">
              <a:rPr lang="en-US" smtClean="0"/>
              <a:t>4/9/2021</a:t>
            </a:fld>
            <a:endParaRPr lang="en-US"/>
          </a:p>
        </p:txBody>
      </p:sp>
      <p:sp>
        <p:nvSpPr>
          <p:cNvPr id="6" name="Footer Placeholder 5">
            <a:extLst>
              <a:ext uri="{FF2B5EF4-FFF2-40B4-BE49-F238E27FC236}">
                <a16:creationId xmlns:a16="http://schemas.microsoft.com/office/drawing/2014/main" id="{BFDCD0E0-8702-4743-8660-F225B7AE079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5097A0-4DF3-4A72-B5B8-E7976F8CEA74}"/>
              </a:ext>
            </a:extLst>
          </p:cNvPr>
          <p:cNvSpPr>
            <a:spLocks noGrp="1"/>
          </p:cNvSpPr>
          <p:nvPr>
            <p:ph type="sldNum" sz="quarter" idx="12"/>
          </p:nvPr>
        </p:nvSpPr>
        <p:spPr/>
        <p:txBody>
          <a:bodyPr/>
          <a:lstStyle/>
          <a:p>
            <a:fld id="{7A9CB815-3927-4429-B49A-68F54BC9AE6F}" type="slidenum">
              <a:rPr lang="en-US" smtClean="0"/>
              <a:t>‹#›</a:t>
            </a:fld>
            <a:endParaRPr lang="en-US"/>
          </a:p>
        </p:txBody>
      </p:sp>
    </p:spTree>
    <p:extLst>
      <p:ext uri="{BB962C8B-B14F-4D97-AF65-F5344CB8AC3E}">
        <p14:creationId xmlns:p14="http://schemas.microsoft.com/office/powerpoint/2010/main" val="1887382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84C00-5DF1-4CF6-8869-A05AC5FC833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EF5EB87-2FB6-49E8-9D3D-CDDFCE821D1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2B7715B-E7A5-490E-BC57-FF702801D45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58C04E5-D9AC-465F-A2C2-977954AE7D7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CCD6668-32C6-4645-8DD4-A59CC9D48F6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3B5F72F-E487-41DD-A21F-69F8D73B918A}"/>
              </a:ext>
            </a:extLst>
          </p:cNvPr>
          <p:cNvSpPr>
            <a:spLocks noGrp="1"/>
          </p:cNvSpPr>
          <p:nvPr>
            <p:ph type="dt" sz="half" idx="10"/>
          </p:nvPr>
        </p:nvSpPr>
        <p:spPr/>
        <p:txBody>
          <a:bodyPr/>
          <a:lstStyle/>
          <a:p>
            <a:fld id="{5D48939C-2C02-41FC-B99C-EC7148AB795A}" type="datetimeFigureOut">
              <a:rPr lang="en-US" smtClean="0"/>
              <a:t>4/9/2021</a:t>
            </a:fld>
            <a:endParaRPr lang="en-US"/>
          </a:p>
        </p:txBody>
      </p:sp>
      <p:sp>
        <p:nvSpPr>
          <p:cNvPr id="8" name="Footer Placeholder 7">
            <a:extLst>
              <a:ext uri="{FF2B5EF4-FFF2-40B4-BE49-F238E27FC236}">
                <a16:creationId xmlns:a16="http://schemas.microsoft.com/office/drawing/2014/main" id="{682C6ACE-2066-42B3-8132-F7F71F8E51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2098D7F-29EE-4CC2-AC96-D3A67AD3D506}"/>
              </a:ext>
            </a:extLst>
          </p:cNvPr>
          <p:cNvSpPr>
            <a:spLocks noGrp="1"/>
          </p:cNvSpPr>
          <p:nvPr>
            <p:ph type="sldNum" sz="quarter" idx="12"/>
          </p:nvPr>
        </p:nvSpPr>
        <p:spPr/>
        <p:txBody>
          <a:bodyPr/>
          <a:lstStyle/>
          <a:p>
            <a:fld id="{7A9CB815-3927-4429-B49A-68F54BC9AE6F}" type="slidenum">
              <a:rPr lang="en-US" smtClean="0"/>
              <a:t>‹#›</a:t>
            </a:fld>
            <a:endParaRPr lang="en-US"/>
          </a:p>
        </p:txBody>
      </p:sp>
    </p:spTree>
    <p:extLst>
      <p:ext uri="{BB962C8B-B14F-4D97-AF65-F5344CB8AC3E}">
        <p14:creationId xmlns:p14="http://schemas.microsoft.com/office/powerpoint/2010/main" val="936254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39CEE-8F8D-4978-9765-4E1FFD280EC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76ED0F-CC76-4063-AFFB-D69137B641C3}"/>
              </a:ext>
            </a:extLst>
          </p:cNvPr>
          <p:cNvSpPr>
            <a:spLocks noGrp="1"/>
          </p:cNvSpPr>
          <p:nvPr>
            <p:ph type="dt" sz="half" idx="10"/>
          </p:nvPr>
        </p:nvSpPr>
        <p:spPr/>
        <p:txBody>
          <a:bodyPr/>
          <a:lstStyle/>
          <a:p>
            <a:fld id="{5D48939C-2C02-41FC-B99C-EC7148AB795A}" type="datetimeFigureOut">
              <a:rPr lang="en-US" smtClean="0"/>
              <a:t>4/9/2021</a:t>
            </a:fld>
            <a:endParaRPr lang="en-US"/>
          </a:p>
        </p:txBody>
      </p:sp>
      <p:sp>
        <p:nvSpPr>
          <p:cNvPr id="4" name="Footer Placeholder 3">
            <a:extLst>
              <a:ext uri="{FF2B5EF4-FFF2-40B4-BE49-F238E27FC236}">
                <a16:creationId xmlns:a16="http://schemas.microsoft.com/office/drawing/2014/main" id="{FAAFB4A8-FDD7-4DF7-BAA2-57BE39641F4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504E8D2-C1C4-46DE-A816-442F0866C43D}"/>
              </a:ext>
            </a:extLst>
          </p:cNvPr>
          <p:cNvSpPr>
            <a:spLocks noGrp="1"/>
          </p:cNvSpPr>
          <p:nvPr>
            <p:ph type="sldNum" sz="quarter" idx="12"/>
          </p:nvPr>
        </p:nvSpPr>
        <p:spPr/>
        <p:txBody>
          <a:bodyPr/>
          <a:lstStyle/>
          <a:p>
            <a:fld id="{7A9CB815-3927-4429-B49A-68F54BC9AE6F}" type="slidenum">
              <a:rPr lang="en-US" smtClean="0"/>
              <a:t>‹#›</a:t>
            </a:fld>
            <a:endParaRPr lang="en-US"/>
          </a:p>
        </p:txBody>
      </p:sp>
    </p:spTree>
    <p:extLst>
      <p:ext uri="{BB962C8B-B14F-4D97-AF65-F5344CB8AC3E}">
        <p14:creationId xmlns:p14="http://schemas.microsoft.com/office/powerpoint/2010/main" val="251331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6309873-C51F-41C4-8B7C-86BE81290F8C}"/>
              </a:ext>
            </a:extLst>
          </p:cNvPr>
          <p:cNvSpPr>
            <a:spLocks noGrp="1"/>
          </p:cNvSpPr>
          <p:nvPr>
            <p:ph type="dt" sz="half" idx="10"/>
          </p:nvPr>
        </p:nvSpPr>
        <p:spPr/>
        <p:txBody>
          <a:bodyPr/>
          <a:lstStyle/>
          <a:p>
            <a:fld id="{5D48939C-2C02-41FC-B99C-EC7148AB795A}" type="datetimeFigureOut">
              <a:rPr lang="en-US" smtClean="0"/>
              <a:t>4/9/2021</a:t>
            </a:fld>
            <a:endParaRPr lang="en-US"/>
          </a:p>
        </p:txBody>
      </p:sp>
      <p:sp>
        <p:nvSpPr>
          <p:cNvPr id="3" name="Footer Placeholder 2">
            <a:extLst>
              <a:ext uri="{FF2B5EF4-FFF2-40B4-BE49-F238E27FC236}">
                <a16:creationId xmlns:a16="http://schemas.microsoft.com/office/drawing/2014/main" id="{CA525E4F-C9C3-41A3-A7D9-C7597E0499F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F16237-4EBB-4BC6-9A59-EEAE57040BAF}"/>
              </a:ext>
            </a:extLst>
          </p:cNvPr>
          <p:cNvSpPr>
            <a:spLocks noGrp="1"/>
          </p:cNvSpPr>
          <p:nvPr>
            <p:ph type="sldNum" sz="quarter" idx="12"/>
          </p:nvPr>
        </p:nvSpPr>
        <p:spPr/>
        <p:txBody>
          <a:bodyPr/>
          <a:lstStyle/>
          <a:p>
            <a:fld id="{7A9CB815-3927-4429-B49A-68F54BC9AE6F}" type="slidenum">
              <a:rPr lang="en-US" smtClean="0"/>
              <a:t>‹#›</a:t>
            </a:fld>
            <a:endParaRPr lang="en-US"/>
          </a:p>
        </p:txBody>
      </p:sp>
    </p:spTree>
    <p:extLst>
      <p:ext uri="{BB962C8B-B14F-4D97-AF65-F5344CB8AC3E}">
        <p14:creationId xmlns:p14="http://schemas.microsoft.com/office/powerpoint/2010/main" val="115667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0B9AC-F9AE-4857-B0EE-FEC079640E9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B083A3C-040E-491C-AADF-B2FE0940D5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89BF96C-48AD-4E00-9E53-DBD7622775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E558EC9-F2F3-4E98-89F1-61FF68D6CB52}"/>
              </a:ext>
            </a:extLst>
          </p:cNvPr>
          <p:cNvSpPr>
            <a:spLocks noGrp="1"/>
          </p:cNvSpPr>
          <p:nvPr>
            <p:ph type="dt" sz="half" idx="10"/>
          </p:nvPr>
        </p:nvSpPr>
        <p:spPr/>
        <p:txBody>
          <a:bodyPr/>
          <a:lstStyle/>
          <a:p>
            <a:fld id="{5D48939C-2C02-41FC-B99C-EC7148AB795A}" type="datetimeFigureOut">
              <a:rPr lang="en-US" smtClean="0"/>
              <a:t>4/9/2021</a:t>
            </a:fld>
            <a:endParaRPr lang="en-US"/>
          </a:p>
        </p:txBody>
      </p:sp>
      <p:sp>
        <p:nvSpPr>
          <p:cNvPr id="6" name="Footer Placeholder 5">
            <a:extLst>
              <a:ext uri="{FF2B5EF4-FFF2-40B4-BE49-F238E27FC236}">
                <a16:creationId xmlns:a16="http://schemas.microsoft.com/office/drawing/2014/main" id="{DE1E6DFB-CE45-4D2C-A334-F462FB53BA2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92C3CC0-760E-48EE-8B94-4B6BDE489D15}"/>
              </a:ext>
            </a:extLst>
          </p:cNvPr>
          <p:cNvSpPr>
            <a:spLocks noGrp="1"/>
          </p:cNvSpPr>
          <p:nvPr>
            <p:ph type="sldNum" sz="quarter" idx="12"/>
          </p:nvPr>
        </p:nvSpPr>
        <p:spPr/>
        <p:txBody>
          <a:bodyPr/>
          <a:lstStyle/>
          <a:p>
            <a:fld id="{7A9CB815-3927-4429-B49A-68F54BC9AE6F}" type="slidenum">
              <a:rPr lang="en-US" smtClean="0"/>
              <a:t>‹#›</a:t>
            </a:fld>
            <a:endParaRPr lang="en-US"/>
          </a:p>
        </p:txBody>
      </p:sp>
    </p:spTree>
    <p:extLst>
      <p:ext uri="{BB962C8B-B14F-4D97-AF65-F5344CB8AC3E}">
        <p14:creationId xmlns:p14="http://schemas.microsoft.com/office/powerpoint/2010/main" val="794259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EF82D5-1640-4B51-8F64-B487050DED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81A8C74-6F7A-4DB0-9F65-B6D5E77931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0205D9F-E3F8-4593-906B-18F1CD4045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1A4A13F-DB10-4FCB-9E7E-BE3D4575BF89}"/>
              </a:ext>
            </a:extLst>
          </p:cNvPr>
          <p:cNvSpPr>
            <a:spLocks noGrp="1"/>
          </p:cNvSpPr>
          <p:nvPr>
            <p:ph type="dt" sz="half" idx="10"/>
          </p:nvPr>
        </p:nvSpPr>
        <p:spPr/>
        <p:txBody>
          <a:bodyPr/>
          <a:lstStyle/>
          <a:p>
            <a:fld id="{5D48939C-2C02-41FC-B99C-EC7148AB795A}" type="datetimeFigureOut">
              <a:rPr lang="en-US" smtClean="0"/>
              <a:t>4/9/2021</a:t>
            </a:fld>
            <a:endParaRPr lang="en-US"/>
          </a:p>
        </p:txBody>
      </p:sp>
      <p:sp>
        <p:nvSpPr>
          <p:cNvPr id="6" name="Footer Placeholder 5">
            <a:extLst>
              <a:ext uri="{FF2B5EF4-FFF2-40B4-BE49-F238E27FC236}">
                <a16:creationId xmlns:a16="http://schemas.microsoft.com/office/drawing/2014/main" id="{485ED296-3349-416A-BC91-CDD44C1AC08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0686E1-F892-459C-B69A-3CA98F4393E9}"/>
              </a:ext>
            </a:extLst>
          </p:cNvPr>
          <p:cNvSpPr>
            <a:spLocks noGrp="1"/>
          </p:cNvSpPr>
          <p:nvPr>
            <p:ph type="sldNum" sz="quarter" idx="12"/>
          </p:nvPr>
        </p:nvSpPr>
        <p:spPr/>
        <p:txBody>
          <a:bodyPr/>
          <a:lstStyle/>
          <a:p>
            <a:fld id="{7A9CB815-3927-4429-B49A-68F54BC9AE6F}" type="slidenum">
              <a:rPr lang="en-US" smtClean="0"/>
              <a:t>‹#›</a:t>
            </a:fld>
            <a:endParaRPr lang="en-US"/>
          </a:p>
        </p:txBody>
      </p:sp>
    </p:spTree>
    <p:extLst>
      <p:ext uri="{BB962C8B-B14F-4D97-AF65-F5344CB8AC3E}">
        <p14:creationId xmlns:p14="http://schemas.microsoft.com/office/powerpoint/2010/main" val="3465425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418B15-0A5D-4E5C-A316-D3411F84182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333CBE9-2DFB-4DA0-891B-872F9DD90C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0E94D0-182B-4A96-945A-FC64D8CEF4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48939C-2C02-41FC-B99C-EC7148AB795A}" type="datetimeFigureOut">
              <a:rPr lang="en-US" smtClean="0"/>
              <a:t>4/9/2021</a:t>
            </a:fld>
            <a:endParaRPr lang="en-US"/>
          </a:p>
        </p:txBody>
      </p:sp>
      <p:sp>
        <p:nvSpPr>
          <p:cNvPr id="5" name="Footer Placeholder 4">
            <a:extLst>
              <a:ext uri="{FF2B5EF4-FFF2-40B4-BE49-F238E27FC236}">
                <a16:creationId xmlns:a16="http://schemas.microsoft.com/office/drawing/2014/main" id="{FA6B70C7-086B-4A9A-A06F-9D3F7BD8F5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32C2999-D760-4DF0-BC71-B3E19BEEA7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9CB815-3927-4429-B49A-68F54BC9AE6F}" type="slidenum">
              <a:rPr lang="en-US" smtClean="0"/>
              <a:t>‹#›</a:t>
            </a:fld>
            <a:endParaRPr lang="en-US"/>
          </a:p>
        </p:txBody>
      </p:sp>
    </p:spTree>
    <p:extLst>
      <p:ext uri="{BB962C8B-B14F-4D97-AF65-F5344CB8AC3E}">
        <p14:creationId xmlns:p14="http://schemas.microsoft.com/office/powerpoint/2010/main" val="2911176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bible.org/seriespage/4-wisdom-god"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2E21183-77ED-45EC-9DBB-781AFCBEE589}"/>
              </a:ext>
            </a:extLst>
          </p:cNvPr>
          <p:cNvSpPr>
            <a:spLocks noGrp="1"/>
          </p:cNvSpPr>
          <p:nvPr>
            <p:ph type="ctrTitle"/>
          </p:nvPr>
        </p:nvSpPr>
        <p:spPr>
          <a:xfrm>
            <a:off x="1524000" y="2444817"/>
            <a:ext cx="9144000" cy="1065146"/>
          </a:xfrm>
        </p:spPr>
        <p:txBody>
          <a:bodyPr/>
          <a:lstStyle/>
          <a:p>
            <a:r>
              <a:rPr lang="en-US" dirty="0">
                <a:latin typeface="+mn-lt"/>
              </a:rPr>
              <a:t>What Is Sin?</a:t>
            </a:r>
          </a:p>
        </p:txBody>
      </p:sp>
      <p:sp>
        <p:nvSpPr>
          <p:cNvPr id="2" name="Date Placeholder 1">
            <a:extLst>
              <a:ext uri="{FF2B5EF4-FFF2-40B4-BE49-F238E27FC236}">
                <a16:creationId xmlns:a16="http://schemas.microsoft.com/office/drawing/2014/main" id="{5A33B26F-D244-4228-8A36-C356F01AE7A2}"/>
              </a:ext>
            </a:extLst>
          </p:cNvPr>
          <p:cNvSpPr>
            <a:spLocks noGrp="1"/>
          </p:cNvSpPr>
          <p:nvPr>
            <p:ph type="dt" sz="half" idx="10"/>
          </p:nvPr>
        </p:nvSpPr>
        <p:spPr/>
        <p:txBody>
          <a:bodyPr/>
          <a:lstStyle/>
          <a:p>
            <a:fld id="{DF367D87-D12D-453E-8C08-545D415DF5CF}" type="datetime1">
              <a:rPr lang="en-US" smtClean="0"/>
              <a:t>4/9/2021</a:t>
            </a:fld>
            <a:endParaRPr lang="en-US"/>
          </a:p>
        </p:txBody>
      </p:sp>
      <p:sp>
        <p:nvSpPr>
          <p:cNvPr id="3" name="Footer Placeholder 2">
            <a:extLst>
              <a:ext uri="{FF2B5EF4-FFF2-40B4-BE49-F238E27FC236}">
                <a16:creationId xmlns:a16="http://schemas.microsoft.com/office/drawing/2014/main" id="{BAC77FDC-6835-44D1-A54C-37A8646434F6}"/>
              </a:ext>
            </a:extLst>
          </p:cNvPr>
          <p:cNvSpPr>
            <a:spLocks noGrp="1"/>
          </p:cNvSpPr>
          <p:nvPr>
            <p:ph type="ftr" sz="quarter" idx="11"/>
          </p:nvPr>
        </p:nvSpPr>
        <p:spPr/>
        <p:txBody>
          <a:bodyPr/>
          <a:lstStyle/>
          <a:p>
            <a:r>
              <a:rPr lang="en-US" dirty="0"/>
              <a:t>Prepared by Elder William (Vim) Horn</a:t>
            </a:r>
          </a:p>
        </p:txBody>
      </p:sp>
    </p:spTree>
    <p:extLst>
      <p:ext uri="{BB962C8B-B14F-4D97-AF65-F5344CB8AC3E}">
        <p14:creationId xmlns:p14="http://schemas.microsoft.com/office/powerpoint/2010/main" val="6098645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B095E-BB77-4060-B575-FB2998DD13F0}"/>
              </a:ext>
            </a:extLst>
          </p:cNvPr>
          <p:cNvSpPr>
            <a:spLocks noGrp="1"/>
          </p:cNvSpPr>
          <p:nvPr>
            <p:ph type="title"/>
          </p:nvPr>
        </p:nvSpPr>
        <p:spPr>
          <a:xfrm>
            <a:off x="838200" y="231006"/>
            <a:ext cx="10515600" cy="1458227"/>
          </a:xfrm>
        </p:spPr>
        <p:txBody>
          <a:bodyPr>
            <a:normAutofit/>
          </a:bodyPr>
          <a:lstStyle/>
          <a:p>
            <a:pPr algn="ctr"/>
            <a:r>
              <a:rPr lang="en-US" sz="3600" b="1" dirty="0">
                <a:latin typeface="+mn-lt"/>
              </a:rPr>
              <a:t>The Foolishness of Man</a:t>
            </a:r>
            <a:br>
              <a:rPr lang="en-US" sz="3600" b="1" dirty="0">
                <a:latin typeface="+mn-lt"/>
              </a:rPr>
            </a:br>
            <a:r>
              <a:rPr lang="en-US" sz="3200" b="1" i="1" dirty="0">
                <a:latin typeface="+mn-lt"/>
              </a:rPr>
              <a:t>Quick to Rebel-Slow to Repent</a:t>
            </a:r>
            <a:endParaRPr lang="en-US" sz="3200" i="1" dirty="0">
              <a:latin typeface="+mn-lt"/>
            </a:endParaRPr>
          </a:p>
        </p:txBody>
      </p:sp>
      <p:sp>
        <p:nvSpPr>
          <p:cNvPr id="3" name="Content Placeholder 2">
            <a:extLst>
              <a:ext uri="{FF2B5EF4-FFF2-40B4-BE49-F238E27FC236}">
                <a16:creationId xmlns:a16="http://schemas.microsoft.com/office/drawing/2014/main" id="{26B80EB2-58EC-4350-B604-B36770CE9A88}"/>
              </a:ext>
            </a:extLst>
          </p:cNvPr>
          <p:cNvSpPr>
            <a:spLocks noGrp="1"/>
          </p:cNvSpPr>
          <p:nvPr>
            <p:ph idx="1"/>
          </p:nvPr>
        </p:nvSpPr>
        <p:spPr>
          <a:xfrm>
            <a:off x="838200" y="1689234"/>
            <a:ext cx="10515600" cy="4805363"/>
          </a:xfrm>
        </p:spPr>
        <p:txBody>
          <a:bodyPr>
            <a:normAutofit fontScale="92500" lnSpcReduction="20000"/>
          </a:bodyPr>
          <a:lstStyle/>
          <a:p>
            <a:pPr marL="0" indent="0">
              <a:lnSpc>
                <a:spcPct val="110000"/>
              </a:lnSpc>
              <a:spcBef>
                <a:spcPts val="0"/>
              </a:spcBef>
              <a:buNone/>
            </a:pPr>
            <a:r>
              <a:rPr lang="en-US" b="1" dirty="0"/>
              <a:t>Helaman 4</a:t>
            </a:r>
            <a:br>
              <a:rPr lang="en-US" b="1" dirty="0"/>
            </a:br>
            <a:r>
              <a:rPr lang="en-US" b="1" dirty="0"/>
              <a:t>53</a:t>
            </a:r>
            <a:r>
              <a:rPr lang="en-US" dirty="0"/>
              <a:t> </a:t>
            </a:r>
            <a:r>
              <a:rPr lang="en-US" b="1" dirty="0"/>
              <a:t>O how foolish</a:t>
            </a:r>
            <a:r>
              <a:rPr lang="en-US" dirty="0"/>
              <a:t>, and how vain, and how evil, and devilish, and </a:t>
            </a:r>
            <a:r>
              <a:rPr lang="en-US" b="1" dirty="0"/>
              <a:t>how </a:t>
            </a:r>
            <a:r>
              <a:rPr lang="en-US" b="1" i="1" dirty="0"/>
              <a:t>quick</a:t>
            </a:r>
            <a:r>
              <a:rPr lang="en-US" b="1" dirty="0"/>
              <a:t> to do iniquity</a:t>
            </a:r>
            <a:r>
              <a:rPr lang="en-US" dirty="0"/>
              <a:t>, and </a:t>
            </a:r>
            <a:r>
              <a:rPr lang="en-US" b="1" dirty="0"/>
              <a:t>how </a:t>
            </a:r>
            <a:r>
              <a:rPr lang="en-US" b="1" i="1" dirty="0"/>
              <a:t>slow</a:t>
            </a:r>
            <a:r>
              <a:rPr lang="en-US" b="1" dirty="0"/>
              <a:t> to do good</a:t>
            </a:r>
            <a:r>
              <a:rPr lang="en-US" dirty="0"/>
              <a:t>, are the children of men; </a:t>
            </a:r>
            <a:r>
              <a:rPr lang="en-US" b="1" dirty="0"/>
              <a:t>54</a:t>
            </a:r>
            <a:r>
              <a:rPr lang="en-US" dirty="0"/>
              <a:t> Yea, </a:t>
            </a:r>
            <a:r>
              <a:rPr lang="en-US" b="1" dirty="0"/>
              <a:t>how </a:t>
            </a:r>
            <a:r>
              <a:rPr lang="en-US" b="1" i="1" dirty="0"/>
              <a:t>quick</a:t>
            </a:r>
            <a:r>
              <a:rPr lang="en-US" b="1" dirty="0"/>
              <a:t> to hearken unto the words of the evil one</a:t>
            </a:r>
            <a:r>
              <a:rPr lang="en-US" dirty="0"/>
              <a:t>, and to </a:t>
            </a:r>
            <a:r>
              <a:rPr lang="en-US" b="1" dirty="0"/>
              <a:t>set their hearts upon the vain things of the world</a:t>
            </a:r>
            <a:r>
              <a:rPr lang="en-US" dirty="0"/>
              <a:t>; yea, </a:t>
            </a:r>
            <a:r>
              <a:rPr lang="en-US" b="1" dirty="0"/>
              <a:t>how </a:t>
            </a:r>
            <a:r>
              <a:rPr lang="en-US" b="1" i="1" dirty="0"/>
              <a:t>quick</a:t>
            </a:r>
            <a:r>
              <a:rPr lang="en-US" b="1" dirty="0"/>
              <a:t> to be lifted up in pride</a:t>
            </a:r>
            <a:r>
              <a:rPr lang="en-US" dirty="0"/>
              <a:t>; yea, </a:t>
            </a:r>
            <a:r>
              <a:rPr lang="en-US" b="1" dirty="0"/>
              <a:t>how </a:t>
            </a:r>
            <a:r>
              <a:rPr lang="en-US" b="1" i="1" dirty="0"/>
              <a:t>quick</a:t>
            </a:r>
            <a:r>
              <a:rPr lang="en-US" b="1" dirty="0"/>
              <a:t> to boast</a:t>
            </a:r>
            <a:r>
              <a:rPr lang="en-US" dirty="0"/>
              <a:t>, and </a:t>
            </a:r>
            <a:r>
              <a:rPr lang="en-US" b="1" dirty="0"/>
              <a:t>do all manner of that which is iniquity</a:t>
            </a:r>
            <a:r>
              <a:rPr lang="en-US" dirty="0"/>
              <a:t>; </a:t>
            </a:r>
          </a:p>
          <a:p>
            <a:pPr marL="0" indent="0">
              <a:lnSpc>
                <a:spcPct val="110000"/>
              </a:lnSpc>
              <a:spcBef>
                <a:spcPts val="0"/>
              </a:spcBef>
              <a:buNone/>
            </a:pPr>
            <a:endParaRPr lang="en-US" b="1" dirty="0"/>
          </a:p>
          <a:p>
            <a:pPr marL="0" indent="0">
              <a:lnSpc>
                <a:spcPct val="110000"/>
              </a:lnSpc>
              <a:spcBef>
                <a:spcPts val="0"/>
              </a:spcBef>
              <a:buNone/>
            </a:pPr>
            <a:r>
              <a:rPr lang="en-US" b="1" dirty="0"/>
              <a:t>55 And how </a:t>
            </a:r>
            <a:r>
              <a:rPr lang="en-US" b="1" i="1" dirty="0"/>
              <a:t>slow</a:t>
            </a:r>
            <a:r>
              <a:rPr lang="en-US" b="1" dirty="0"/>
              <a:t> are they to remember the Lord their God, and to give ear unto his counsels; yea, how </a:t>
            </a:r>
            <a:r>
              <a:rPr lang="en-US" b="1" i="1" dirty="0"/>
              <a:t>slow</a:t>
            </a:r>
            <a:r>
              <a:rPr lang="en-US" b="1" dirty="0"/>
              <a:t> to walk in wisdom's paths! 56</a:t>
            </a:r>
            <a:r>
              <a:rPr lang="en-US" dirty="0"/>
              <a:t> Behold, </a:t>
            </a:r>
            <a:r>
              <a:rPr lang="en-US" u="sng" dirty="0"/>
              <a:t>they do not desire that the Lord their God</a:t>
            </a:r>
            <a:r>
              <a:rPr lang="en-US" dirty="0"/>
              <a:t>, who hath created them, </a:t>
            </a:r>
            <a:r>
              <a:rPr lang="en-US" u="sng" dirty="0"/>
              <a:t>should rule and reign over them</a:t>
            </a:r>
            <a:r>
              <a:rPr lang="en-US" dirty="0"/>
              <a:t>; notwithstanding his great goodness and his mercy towards them; they do set at </a:t>
            </a:r>
            <a:r>
              <a:rPr lang="en-US" dirty="0" err="1"/>
              <a:t>nought</a:t>
            </a:r>
            <a:r>
              <a:rPr lang="en-US" dirty="0"/>
              <a:t> his counsels, and they will not that he should be their guide.</a:t>
            </a:r>
          </a:p>
          <a:p>
            <a:pPr marL="0" indent="0">
              <a:lnSpc>
                <a:spcPct val="110000"/>
              </a:lnSpc>
              <a:spcBef>
                <a:spcPts val="0"/>
              </a:spcBef>
              <a:buNone/>
            </a:pPr>
            <a:endParaRPr lang="en-US" dirty="0"/>
          </a:p>
        </p:txBody>
      </p:sp>
    </p:spTree>
    <p:extLst>
      <p:ext uri="{BB962C8B-B14F-4D97-AF65-F5344CB8AC3E}">
        <p14:creationId xmlns:p14="http://schemas.microsoft.com/office/powerpoint/2010/main" val="2515295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4A791-113D-4828-80C5-5EF5720EC2D2}"/>
              </a:ext>
            </a:extLst>
          </p:cNvPr>
          <p:cNvSpPr>
            <a:spLocks noGrp="1"/>
          </p:cNvSpPr>
          <p:nvPr>
            <p:ph type="title"/>
          </p:nvPr>
        </p:nvSpPr>
        <p:spPr/>
        <p:txBody>
          <a:bodyPr>
            <a:normAutofit/>
          </a:bodyPr>
          <a:lstStyle/>
          <a:p>
            <a:pPr algn="ctr"/>
            <a:r>
              <a:rPr lang="en-US" sz="3600" b="1" dirty="0">
                <a:latin typeface="+mn-lt"/>
              </a:rPr>
              <a:t>Agency, Wisdom, and Sin </a:t>
            </a:r>
            <a:br>
              <a:rPr lang="en-US" b="1" dirty="0">
                <a:latin typeface="+mn-lt"/>
              </a:rPr>
            </a:br>
            <a:r>
              <a:rPr lang="en-US" sz="2800" dirty="0">
                <a:latin typeface="+mn-lt"/>
              </a:rPr>
              <a:t>(Source: Spiritual Gifts – A. </a:t>
            </a:r>
            <a:r>
              <a:rPr lang="en-US" sz="2800" dirty="0" err="1">
                <a:latin typeface="+mn-lt"/>
              </a:rPr>
              <a:t>Carmical</a:t>
            </a:r>
            <a:r>
              <a:rPr lang="en-US" sz="2800" dirty="0">
                <a:latin typeface="+mn-lt"/>
              </a:rPr>
              <a:t> &amp; Elbert A. Smith)</a:t>
            </a:r>
          </a:p>
        </p:txBody>
      </p:sp>
      <p:sp>
        <p:nvSpPr>
          <p:cNvPr id="3" name="Content Placeholder 2">
            <a:extLst>
              <a:ext uri="{FF2B5EF4-FFF2-40B4-BE49-F238E27FC236}">
                <a16:creationId xmlns:a16="http://schemas.microsoft.com/office/drawing/2014/main" id="{0A3B556F-6949-4732-9A0C-22CCCEDBAAD0}"/>
              </a:ext>
            </a:extLst>
          </p:cNvPr>
          <p:cNvSpPr>
            <a:spLocks noGrp="1"/>
          </p:cNvSpPr>
          <p:nvPr>
            <p:ph idx="1"/>
          </p:nvPr>
        </p:nvSpPr>
        <p:spPr>
          <a:xfrm>
            <a:off x="838200" y="1690688"/>
            <a:ext cx="10515600" cy="4486275"/>
          </a:xfrm>
        </p:spPr>
        <p:txBody>
          <a:bodyPr>
            <a:normAutofit fontScale="85000" lnSpcReduction="20000"/>
          </a:bodyPr>
          <a:lstStyle/>
          <a:p>
            <a:pPr marL="0" indent="0">
              <a:lnSpc>
                <a:spcPct val="110000"/>
              </a:lnSpc>
              <a:spcBef>
                <a:spcPts val="0"/>
              </a:spcBef>
              <a:spcAft>
                <a:spcPts val="1200"/>
              </a:spcAft>
              <a:buNone/>
            </a:pPr>
            <a:r>
              <a:rPr lang="en-US" dirty="0"/>
              <a:t>“We must have the right to choose—if not, we could not judge. Therefore, the tree of knowledge of good and evil was given. We must be forbidden to do some things to give us the opportunity to judge. The tree of good and evil was a good tree, for God made it, and He makes nothing bad. He pronounced all He made good.” </a:t>
            </a:r>
          </a:p>
          <a:p>
            <a:pPr marL="0" indent="0">
              <a:lnSpc>
                <a:spcPct val="120000"/>
              </a:lnSpc>
              <a:spcBef>
                <a:spcPts val="0"/>
              </a:spcBef>
              <a:spcAft>
                <a:spcPts val="1200"/>
              </a:spcAft>
              <a:buNone/>
            </a:pPr>
            <a:r>
              <a:rPr lang="en-US" dirty="0"/>
              <a:t> </a:t>
            </a:r>
            <a:r>
              <a:rPr lang="en-US" b="1" u="sng" dirty="0"/>
              <a:t>“It is right that man should know the difference between good and evil.</a:t>
            </a:r>
            <a:r>
              <a:rPr lang="en-US" dirty="0"/>
              <a:t> </a:t>
            </a:r>
            <a:r>
              <a:rPr lang="en-US" u="sng" dirty="0"/>
              <a:t>The evil is not in knowing, but in the way the knowledge is obtained, and in the way it is used.”</a:t>
            </a:r>
            <a:r>
              <a:rPr lang="en-US" dirty="0"/>
              <a:t> </a:t>
            </a:r>
          </a:p>
          <a:p>
            <a:pPr marL="0" indent="0">
              <a:lnSpc>
                <a:spcPct val="120000"/>
              </a:lnSpc>
              <a:spcBef>
                <a:spcPts val="0"/>
              </a:spcBef>
              <a:buNone/>
            </a:pPr>
            <a:r>
              <a:rPr lang="en-US" dirty="0"/>
              <a:t> </a:t>
            </a:r>
            <a:r>
              <a:rPr lang="en-US" u="sng" dirty="0"/>
              <a:t>“</a:t>
            </a:r>
            <a:r>
              <a:rPr lang="en-US" b="1" u="sng" dirty="0"/>
              <a:t>Herein is the need of wisdom.</a:t>
            </a:r>
            <a:r>
              <a:rPr lang="en-US" u="sng" dirty="0"/>
              <a:t> The accumulation of knowledge of good and evil in a way not sanctioned by our Lord does not bring with it the wisdom to use this knowledge rightly. </a:t>
            </a:r>
            <a:r>
              <a:rPr lang="en-US" b="1" u="sng" dirty="0"/>
              <a:t>Gotten as our Lord directs, with it will come the necessary correlated wisdom.” </a:t>
            </a:r>
            <a:endParaRPr lang="en-US" dirty="0"/>
          </a:p>
          <a:p>
            <a:pPr marL="0" indent="0">
              <a:buNone/>
            </a:pPr>
            <a:endParaRPr lang="en-US" dirty="0"/>
          </a:p>
        </p:txBody>
      </p:sp>
    </p:spTree>
    <p:extLst>
      <p:ext uri="{BB962C8B-B14F-4D97-AF65-F5344CB8AC3E}">
        <p14:creationId xmlns:p14="http://schemas.microsoft.com/office/powerpoint/2010/main" val="9125713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3B95A-B06B-4DA3-9EE0-6391EF9B4873}"/>
              </a:ext>
            </a:extLst>
          </p:cNvPr>
          <p:cNvSpPr>
            <a:spLocks noGrp="1"/>
          </p:cNvSpPr>
          <p:nvPr>
            <p:ph type="title"/>
          </p:nvPr>
        </p:nvSpPr>
        <p:spPr>
          <a:xfrm>
            <a:off x="838200" y="365125"/>
            <a:ext cx="10515600" cy="915035"/>
          </a:xfrm>
        </p:spPr>
        <p:txBody>
          <a:bodyPr>
            <a:normAutofit/>
          </a:bodyPr>
          <a:lstStyle/>
          <a:p>
            <a:pPr algn="ctr"/>
            <a:r>
              <a:rPr lang="en-US" sz="3600" b="1" dirty="0">
                <a:latin typeface="+mn-lt"/>
              </a:rPr>
              <a:t>Being “Foolish” and “Learned” are not the same</a:t>
            </a:r>
            <a:endParaRPr lang="en-US" sz="3600" dirty="0">
              <a:latin typeface="+mn-lt"/>
            </a:endParaRPr>
          </a:p>
        </p:txBody>
      </p:sp>
      <p:sp>
        <p:nvSpPr>
          <p:cNvPr id="3" name="Content Placeholder 2">
            <a:extLst>
              <a:ext uri="{FF2B5EF4-FFF2-40B4-BE49-F238E27FC236}">
                <a16:creationId xmlns:a16="http://schemas.microsoft.com/office/drawing/2014/main" id="{1EA6218A-219F-4EBE-A37D-F981B79CFB6A}"/>
              </a:ext>
            </a:extLst>
          </p:cNvPr>
          <p:cNvSpPr>
            <a:spLocks noGrp="1"/>
          </p:cNvSpPr>
          <p:nvPr>
            <p:ph idx="1"/>
          </p:nvPr>
        </p:nvSpPr>
        <p:spPr>
          <a:xfrm>
            <a:off x="680720" y="1625600"/>
            <a:ext cx="10840720" cy="4867275"/>
          </a:xfrm>
        </p:spPr>
        <p:txBody>
          <a:bodyPr>
            <a:normAutofit/>
          </a:bodyPr>
          <a:lstStyle/>
          <a:p>
            <a:pPr marL="0" indent="0">
              <a:lnSpc>
                <a:spcPct val="100000"/>
              </a:lnSpc>
              <a:spcBef>
                <a:spcPts val="0"/>
              </a:spcBef>
              <a:buNone/>
            </a:pPr>
            <a:r>
              <a:rPr lang="en-US" b="1" dirty="0"/>
              <a:t>2 Nephi 6</a:t>
            </a:r>
            <a:br>
              <a:rPr lang="en-US" b="1" dirty="0"/>
            </a:br>
            <a:r>
              <a:rPr lang="en-US" b="1" dirty="0"/>
              <a:t>58</a:t>
            </a:r>
            <a:r>
              <a:rPr lang="en-US" dirty="0"/>
              <a:t> O the vainness and the frailties and the foolishness of men!</a:t>
            </a:r>
            <a:br>
              <a:rPr lang="en-US" dirty="0"/>
            </a:br>
            <a:r>
              <a:rPr lang="en-US" b="1" dirty="0"/>
              <a:t>59</a:t>
            </a:r>
            <a:r>
              <a:rPr lang="en-US" dirty="0"/>
              <a:t> </a:t>
            </a:r>
            <a:r>
              <a:rPr lang="en-US" b="1" dirty="0"/>
              <a:t>When they are learned, they think they are </a:t>
            </a:r>
            <a:r>
              <a:rPr lang="en-US" b="1" u="sng" dirty="0"/>
              <a:t>wise</a:t>
            </a:r>
            <a:r>
              <a:rPr lang="en-US" b="1" dirty="0"/>
              <a:t> and they hearken not unto the counsel of God,</a:t>
            </a:r>
            <a:r>
              <a:rPr lang="en-US" dirty="0"/>
              <a:t> For they set it aside, supposing they know of themselves;</a:t>
            </a:r>
          </a:p>
          <a:p>
            <a:pPr marL="0" indent="0">
              <a:lnSpc>
                <a:spcPct val="100000"/>
              </a:lnSpc>
              <a:spcBef>
                <a:spcPts val="0"/>
              </a:spcBef>
              <a:buNone/>
            </a:pPr>
            <a:br>
              <a:rPr lang="en-US" dirty="0"/>
            </a:br>
            <a:r>
              <a:rPr lang="en-US" b="1" dirty="0"/>
              <a:t>60</a:t>
            </a:r>
            <a:r>
              <a:rPr lang="en-US" dirty="0"/>
              <a:t> </a:t>
            </a:r>
            <a:r>
              <a:rPr lang="en-US" b="1" dirty="0"/>
              <a:t>Wherefore, their wisdom is foolishness and it </a:t>
            </a:r>
            <a:r>
              <a:rPr lang="en-US" b="1" dirty="0" err="1"/>
              <a:t>profiteth</a:t>
            </a:r>
            <a:r>
              <a:rPr lang="en-US" b="1" dirty="0"/>
              <a:t> them not; </a:t>
            </a:r>
            <a:r>
              <a:rPr lang="en-US" dirty="0"/>
              <a:t>Wherefore, they shall perish;</a:t>
            </a:r>
            <a:br>
              <a:rPr lang="en-US" dirty="0"/>
            </a:br>
            <a:r>
              <a:rPr lang="en-US" b="1" dirty="0"/>
              <a:t>61</a:t>
            </a:r>
            <a:r>
              <a:rPr lang="en-US" dirty="0"/>
              <a:t> </a:t>
            </a:r>
            <a:r>
              <a:rPr lang="en-US" b="1" dirty="0"/>
              <a:t>But to be learned is good, if it so be that they hearken unto the counsels of God.</a:t>
            </a:r>
            <a:endParaRPr lang="en-US" dirty="0"/>
          </a:p>
        </p:txBody>
      </p:sp>
    </p:spTree>
    <p:extLst>
      <p:ext uri="{BB962C8B-B14F-4D97-AF65-F5344CB8AC3E}">
        <p14:creationId xmlns:p14="http://schemas.microsoft.com/office/powerpoint/2010/main" val="5850904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EB5AC-8094-4883-8172-130F89131EF0}"/>
              </a:ext>
            </a:extLst>
          </p:cNvPr>
          <p:cNvSpPr>
            <a:spLocks noGrp="1"/>
          </p:cNvSpPr>
          <p:nvPr>
            <p:ph type="title"/>
          </p:nvPr>
        </p:nvSpPr>
        <p:spPr/>
        <p:txBody>
          <a:bodyPr>
            <a:normAutofit/>
          </a:bodyPr>
          <a:lstStyle/>
          <a:p>
            <a:pPr algn="ctr"/>
            <a:r>
              <a:rPr lang="en-US" sz="3600" b="1" dirty="0">
                <a:latin typeface="+mn-lt"/>
              </a:rPr>
              <a:t>The Limitation of Knowledge </a:t>
            </a:r>
            <a:br>
              <a:rPr lang="en-US" sz="3600" b="1" dirty="0">
                <a:latin typeface="+mn-lt"/>
              </a:rPr>
            </a:br>
            <a:r>
              <a:rPr lang="en-US" sz="2800" dirty="0">
                <a:latin typeface="+mn-lt"/>
              </a:rPr>
              <a:t>(Source: Spiritual Gifts – A. </a:t>
            </a:r>
            <a:r>
              <a:rPr lang="en-US" sz="2800" dirty="0" err="1">
                <a:latin typeface="+mn-lt"/>
              </a:rPr>
              <a:t>Carmical</a:t>
            </a:r>
            <a:r>
              <a:rPr lang="en-US" sz="2800" dirty="0">
                <a:latin typeface="+mn-lt"/>
              </a:rPr>
              <a:t> &amp; Elbert A. Smith)</a:t>
            </a:r>
          </a:p>
        </p:txBody>
      </p:sp>
      <p:sp>
        <p:nvSpPr>
          <p:cNvPr id="3" name="Content Placeholder 2">
            <a:extLst>
              <a:ext uri="{FF2B5EF4-FFF2-40B4-BE49-F238E27FC236}">
                <a16:creationId xmlns:a16="http://schemas.microsoft.com/office/drawing/2014/main" id="{D97A2169-C444-402D-B2CB-1E6D18D4AF43}"/>
              </a:ext>
            </a:extLst>
          </p:cNvPr>
          <p:cNvSpPr>
            <a:spLocks noGrp="1"/>
          </p:cNvSpPr>
          <p:nvPr>
            <p:ph idx="1"/>
          </p:nvPr>
        </p:nvSpPr>
        <p:spPr>
          <a:xfrm>
            <a:off x="838200" y="1825625"/>
            <a:ext cx="10515600" cy="4667250"/>
          </a:xfrm>
        </p:spPr>
        <p:txBody>
          <a:bodyPr>
            <a:normAutofit fontScale="92500" lnSpcReduction="20000"/>
          </a:bodyPr>
          <a:lstStyle/>
          <a:p>
            <a:pPr marL="0" indent="0">
              <a:lnSpc>
                <a:spcPct val="110000"/>
              </a:lnSpc>
              <a:spcBef>
                <a:spcPts val="0"/>
              </a:spcBef>
              <a:buNone/>
            </a:pPr>
            <a:r>
              <a:rPr lang="en-US" dirty="0"/>
              <a:t>“We need not think that knowledge is wrong—that it is wrong to know. The Lord made the tree of knowledge and afterwards assured us that all He had made was good. </a:t>
            </a:r>
            <a:r>
              <a:rPr lang="en-US" b="1" dirty="0"/>
              <a:t>The sin was in the disobedience</a:t>
            </a:r>
            <a:r>
              <a:rPr lang="en-US" dirty="0"/>
              <a:t>, and t</a:t>
            </a:r>
            <a:r>
              <a:rPr lang="en-US" u="sng" dirty="0"/>
              <a:t>he curse which followed resulted from the </a:t>
            </a:r>
            <a:r>
              <a:rPr lang="en-US" i="1" u="sng" dirty="0"/>
              <a:t>wrong getting</a:t>
            </a:r>
            <a:r>
              <a:rPr lang="en-US" u="sng" dirty="0"/>
              <a:t> and the </a:t>
            </a:r>
            <a:r>
              <a:rPr lang="en-US" i="1" u="sng" dirty="0"/>
              <a:t>wrong use</a:t>
            </a:r>
            <a:r>
              <a:rPr lang="en-US" u="sng" dirty="0"/>
              <a:t> of the knowledge of good and evil.”</a:t>
            </a:r>
            <a:endParaRPr lang="en-US" dirty="0"/>
          </a:p>
          <a:p>
            <a:pPr marL="0" indent="0">
              <a:lnSpc>
                <a:spcPct val="110000"/>
              </a:lnSpc>
              <a:spcBef>
                <a:spcPts val="0"/>
              </a:spcBef>
              <a:buNone/>
            </a:pPr>
            <a:r>
              <a:rPr lang="en-US" dirty="0"/>
              <a:t> </a:t>
            </a:r>
          </a:p>
          <a:p>
            <a:pPr marL="0" indent="0">
              <a:lnSpc>
                <a:spcPct val="110000"/>
              </a:lnSpc>
              <a:spcBef>
                <a:spcPts val="0"/>
              </a:spcBef>
              <a:buNone/>
            </a:pPr>
            <a:r>
              <a:rPr lang="en-US" dirty="0"/>
              <a:t>“The Lord did not put a prohibition on the getting of knowledge, </a:t>
            </a:r>
            <a:r>
              <a:rPr lang="en-US" b="1" dirty="0"/>
              <a:t>but his restriction was as to the way to get it.</a:t>
            </a:r>
            <a:r>
              <a:rPr lang="en-US" dirty="0"/>
              <a:t> Don't do it this way. No command was given forbidding the eating of the fruit of the tree of wisdom. God knew that a diet of wisdom would not only digest perfectly, but be thoroughly assimilated, making the partaker a man after the image of his Maker. </a:t>
            </a:r>
            <a:r>
              <a:rPr lang="en-US" u="sng" dirty="0"/>
              <a:t>A person cannot become too wise.”</a:t>
            </a:r>
            <a:r>
              <a:rPr lang="en-US" dirty="0"/>
              <a:t> </a:t>
            </a:r>
          </a:p>
          <a:p>
            <a:pPr marL="0" indent="0">
              <a:lnSpc>
                <a:spcPct val="110000"/>
              </a:lnSpc>
              <a:spcBef>
                <a:spcPts val="0"/>
              </a:spcBef>
              <a:buNone/>
            </a:pPr>
            <a:endParaRPr lang="en-US" dirty="0"/>
          </a:p>
        </p:txBody>
      </p:sp>
    </p:spTree>
    <p:extLst>
      <p:ext uri="{BB962C8B-B14F-4D97-AF65-F5344CB8AC3E}">
        <p14:creationId xmlns:p14="http://schemas.microsoft.com/office/powerpoint/2010/main" val="27407077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612B8-776B-4FB2-855F-76CA6D36548D}"/>
              </a:ext>
            </a:extLst>
          </p:cNvPr>
          <p:cNvSpPr>
            <a:spLocks noGrp="1"/>
          </p:cNvSpPr>
          <p:nvPr>
            <p:ph type="title"/>
          </p:nvPr>
        </p:nvSpPr>
        <p:spPr/>
        <p:txBody>
          <a:bodyPr>
            <a:normAutofit/>
          </a:bodyPr>
          <a:lstStyle/>
          <a:p>
            <a:pPr algn="ctr"/>
            <a:r>
              <a:rPr lang="en-US" sz="3600" b="1" dirty="0">
                <a:latin typeface="+mn-lt"/>
              </a:rPr>
              <a:t>Wisdom—begins with fearing God </a:t>
            </a:r>
            <a:br>
              <a:rPr lang="en-US" sz="3600" b="1" dirty="0">
                <a:latin typeface="+mn-lt"/>
              </a:rPr>
            </a:br>
            <a:r>
              <a:rPr lang="en-US" sz="3600" b="1" dirty="0">
                <a:latin typeface="+mn-lt"/>
              </a:rPr>
              <a:t>(being in awe of – respecting)</a:t>
            </a:r>
          </a:p>
        </p:txBody>
      </p:sp>
      <p:sp>
        <p:nvSpPr>
          <p:cNvPr id="3" name="Content Placeholder 2">
            <a:extLst>
              <a:ext uri="{FF2B5EF4-FFF2-40B4-BE49-F238E27FC236}">
                <a16:creationId xmlns:a16="http://schemas.microsoft.com/office/drawing/2014/main" id="{76721A9E-36D4-400F-B615-40020857CC9B}"/>
              </a:ext>
            </a:extLst>
          </p:cNvPr>
          <p:cNvSpPr>
            <a:spLocks noGrp="1"/>
          </p:cNvSpPr>
          <p:nvPr>
            <p:ph idx="1"/>
          </p:nvPr>
        </p:nvSpPr>
        <p:spPr/>
        <p:txBody>
          <a:bodyPr/>
          <a:lstStyle/>
          <a:p>
            <a:pPr marL="0" indent="0">
              <a:buNone/>
            </a:pPr>
            <a:endParaRPr lang="en-US" b="1" dirty="0"/>
          </a:p>
          <a:p>
            <a:pPr marL="0" indent="0">
              <a:buNone/>
            </a:pPr>
            <a:r>
              <a:rPr lang="en-US" b="1" dirty="0"/>
              <a:t>Prov. 15:33</a:t>
            </a:r>
            <a:r>
              <a:rPr lang="en-US" dirty="0"/>
              <a:t> </a:t>
            </a:r>
            <a:r>
              <a:rPr lang="en-US" b="1" dirty="0"/>
              <a:t>The fear of the Lord is the instruction of wisdom</a:t>
            </a:r>
            <a:r>
              <a:rPr lang="en-US" dirty="0"/>
              <a:t>; and before honor is humility.</a:t>
            </a:r>
          </a:p>
          <a:p>
            <a:pPr marL="0" indent="0">
              <a:buNone/>
            </a:pPr>
            <a:endParaRPr lang="en-US" dirty="0"/>
          </a:p>
          <a:p>
            <a:pPr marL="0" indent="0">
              <a:buNone/>
            </a:pPr>
            <a:r>
              <a:rPr lang="en-US" b="1" dirty="0"/>
              <a:t>Job 28:28</a:t>
            </a:r>
            <a:r>
              <a:rPr lang="en-US" dirty="0"/>
              <a:t> Behold, </a:t>
            </a:r>
            <a:r>
              <a:rPr lang="en-US" b="1" dirty="0"/>
              <a:t>the fear of the Lord, that is wisdom</a:t>
            </a:r>
            <a:r>
              <a:rPr lang="en-US" dirty="0"/>
              <a:t>; and to depart from evil is understanding.</a:t>
            </a:r>
          </a:p>
          <a:p>
            <a:pPr marL="0" indent="0">
              <a:buNone/>
            </a:pPr>
            <a:endParaRPr lang="en-US" dirty="0"/>
          </a:p>
        </p:txBody>
      </p:sp>
    </p:spTree>
    <p:extLst>
      <p:ext uri="{BB962C8B-B14F-4D97-AF65-F5344CB8AC3E}">
        <p14:creationId xmlns:p14="http://schemas.microsoft.com/office/powerpoint/2010/main" val="41986626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DE081-8417-40F0-A4D3-0DB29B69A391}"/>
              </a:ext>
            </a:extLst>
          </p:cNvPr>
          <p:cNvSpPr>
            <a:spLocks noGrp="1"/>
          </p:cNvSpPr>
          <p:nvPr>
            <p:ph type="title"/>
          </p:nvPr>
        </p:nvSpPr>
        <p:spPr/>
        <p:txBody>
          <a:bodyPr>
            <a:normAutofit/>
          </a:bodyPr>
          <a:lstStyle/>
          <a:p>
            <a:pPr algn="ctr"/>
            <a:r>
              <a:rPr lang="en-US" sz="3600" b="1" dirty="0">
                <a:latin typeface="+mn-lt"/>
              </a:rPr>
              <a:t>We started with the question: What is Sin? </a:t>
            </a:r>
            <a:endParaRPr lang="en-US" sz="3600" dirty="0">
              <a:latin typeface="+mn-lt"/>
            </a:endParaRPr>
          </a:p>
        </p:txBody>
      </p:sp>
      <p:sp>
        <p:nvSpPr>
          <p:cNvPr id="3" name="Content Placeholder 2">
            <a:extLst>
              <a:ext uri="{FF2B5EF4-FFF2-40B4-BE49-F238E27FC236}">
                <a16:creationId xmlns:a16="http://schemas.microsoft.com/office/drawing/2014/main" id="{556347D3-5945-4AED-B85A-531D11D156F4}"/>
              </a:ext>
            </a:extLst>
          </p:cNvPr>
          <p:cNvSpPr>
            <a:spLocks noGrp="1"/>
          </p:cNvSpPr>
          <p:nvPr>
            <p:ph idx="1"/>
          </p:nvPr>
        </p:nvSpPr>
        <p:spPr/>
        <p:txBody>
          <a:bodyPr>
            <a:normAutofit lnSpcReduction="10000"/>
          </a:bodyPr>
          <a:lstStyle/>
          <a:p>
            <a:pPr marL="0" indent="0">
              <a:lnSpc>
                <a:spcPct val="100000"/>
              </a:lnSpc>
              <a:buNone/>
            </a:pPr>
            <a:r>
              <a:rPr lang="en-US" b="1" i="1" dirty="0"/>
              <a:t>Sin is the fundamentally wicked attitude of self will, and of rebellion against the will of God;</a:t>
            </a:r>
            <a:r>
              <a:rPr lang="en-US" i="1" dirty="0"/>
              <a:t> while </a:t>
            </a:r>
            <a:r>
              <a:rPr lang="en-US" b="1" i="1" dirty="0"/>
              <a:t>sins are the specific and particular manifestations of this fundamental attitude. </a:t>
            </a:r>
            <a:r>
              <a:rPr lang="en-US" i="1" dirty="0"/>
              <a:t>At first this distinction may appear to be merely technical but in experience it goes much deeper than that. One can abandon specific sins, and yet continue to be a sinner. He can stop being a drunkard; but can still be self-centered and self-willed and self-indulgent. For this reason, no inducement to abandon our specific sins penetrates to the heart of our deep need as sinners. No redemption is full and sound which does not change our underlying attitudes from rebellion to discipleship.</a:t>
            </a:r>
            <a:r>
              <a:rPr lang="en-US" dirty="0"/>
              <a:t> </a:t>
            </a:r>
            <a:r>
              <a:rPr lang="en-US" b="1" dirty="0"/>
              <a:t>(FHE–F Pg. 114)</a:t>
            </a:r>
            <a:endParaRPr lang="en-US" dirty="0"/>
          </a:p>
        </p:txBody>
      </p:sp>
    </p:spTree>
    <p:extLst>
      <p:ext uri="{BB962C8B-B14F-4D97-AF65-F5344CB8AC3E}">
        <p14:creationId xmlns:p14="http://schemas.microsoft.com/office/powerpoint/2010/main" val="41419369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F6FCE-8366-4126-B064-A7F5D7D767D6}"/>
              </a:ext>
            </a:extLst>
          </p:cNvPr>
          <p:cNvSpPr>
            <a:spLocks noGrp="1"/>
          </p:cNvSpPr>
          <p:nvPr>
            <p:ph type="title"/>
          </p:nvPr>
        </p:nvSpPr>
        <p:spPr>
          <a:xfrm>
            <a:off x="838200" y="365125"/>
            <a:ext cx="10515600" cy="1016635"/>
          </a:xfrm>
        </p:spPr>
        <p:txBody>
          <a:bodyPr>
            <a:normAutofit/>
          </a:bodyPr>
          <a:lstStyle/>
          <a:p>
            <a:pPr algn="ctr"/>
            <a:r>
              <a:rPr lang="en-US" sz="3600" b="1" dirty="0"/>
              <a:t>Distinction between “Sin” and “Sins”</a:t>
            </a:r>
            <a:endParaRPr lang="en-US" sz="3600" dirty="0"/>
          </a:p>
        </p:txBody>
      </p:sp>
      <p:sp>
        <p:nvSpPr>
          <p:cNvPr id="3" name="Content Placeholder 2">
            <a:extLst>
              <a:ext uri="{FF2B5EF4-FFF2-40B4-BE49-F238E27FC236}">
                <a16:creationId xmlns:a16="http://schemas.microsoft.com/office/drawing/2014/main" id="{44EDF5E4-9436-4320-AEAC-A1EDE0D7EDDD}"/>
              </a:ext>
            </a:extLst>
          </p:cNvPr>
          <p:cNvSpPr>
            <a:spLocks noGrp="1"/>
          </p:cNvSpPr>
          <p:nvPr>
            <p:ph idx="1"/>
          </p:nvPr>
        </p:nvSpPr>
        <p:spPr/>
        <p:txBody>
          <a:bodyPr/>
          <a:lstStyle/>
          <a:p>
            <a:pPr marL="0" indent="0">
              <a:buNone/>
            </a:pPr>
            <a:endParaRPr lang="en-US" b="1" i="1" dirty="0"/>
          </a:p>
          <a:p>
            <a:pPr marL="0" indent="0">
              <a:buNone/>
            </a:pPr>
            <a:r>
              <a:rPr lang="en-US" b="1" i="1" dirty="0"/>
              <a:t>“Sin”</a:t>
            </a:r>
            <a:r>
              <a:rPr lang="en-US" dirty="0"/>
              <a:t> - relates to our fallen state - our nature - our self-centeredness</a:t>
            </a:r>
          </a:p>
          <a:p>
            <a:pPr marL="0" indent="0">
              <a:buNone/>
            </a:pPr>
            <a:endParaRPr lang="en-US" dirty="0"/>
          </a:p>
          <a:p>
            <a:pPr marL="0" indent="0">
              <a:buNone/>
            </a:pPr>
            <a:r>
              <a:rPr lang="en-US" b="1" i="1" dirty="0"/>
              <a:t>“Sins”</a:t>
            </a:r>
            <a:r>
              <a:rPr lang="en-US" dirty="0"/>
              <a:t> - are what results from our being in a fallen state - the consequence of being sinful </a:t>
            </a:r>
          </a:p>
          <a:p>
            <a:pPr marL="0" indent="0">
              <a:buNone/>
            </a:pPr>
            <a:endParaRPr lang="en-US" dirty="0"/>
          </a:p>
        </p:txBody>
      </p:sp>
    </p:spTree>
    <p:extLst>
      <p:ext uri="{BB962C8B-B14F-4D97-AF65-F5344CB8AC3E}">
        <p14:creationId xmlns:p14="http://schemas.microsoft.com/office/powerpoint/2010/main" val="38596555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C8B461-531B-4B96-9B91-D7BEEBB3CEDF}"/>
              </a:ext>
            </a:extLst>
          </p:cNvPr>
          <p:cNvSpPr>
            <a:spLocks noGrp="1"/>
          </p:cNvSpPr>
          <p:nvPr>
            <p:ph type="title"/>
          </p:nvPr>
        </p:nvSpPr>
        <p:spPr>
          <a:xfrm>
            <a:off x="838200" y="141605"/>
            <a:ext cx="10515600" cy="610235"/>
          </a:xfrm>
        </p:spPr>
        <p:txBody>
          <a:bodyPr>
            <a:normAutofit/>
          </a:bodyPr>
          <a:lstStyle/>
          <a:p>
            <a:pPr algn="ctr"/>
            <a:r>
              <a:rPr lang="en-US" sz="3600" b="1" dirty="0"/>
              <a:t>Sin and Society</a:t>
            </a:r>
            <a:r>
              <a:rPr lang="en-US" sz="3600" i="1" dirty="0"/>
              <a:t> </a:t>
            </a:r>
            <a:endParaRPr lang="en-US" sz="3600" dirty="0"/>
          </a:p>
        </p:txBody>
      </p:sp>
      <p:sp>
        <p:nvSpPr>
          <p:cNvPr id="3" name="Content Placeholder 2">
            <a:extLst>
              <a:ext uri="{FF2B5EF4-FFF2-40B4-BE49-F238E27FC236}">
                <a16:creationId xmlns:a16="http://schemas.microsoft.com/office/drawing/2014/main" id="{5F852C54-7661-4A7D-A300-81A914144426}"/>
              </a:ext>
            </a:extLst>
          </p:cNvPr>
          <p:cNvSpPr>
            <a:spLocks noGrp="1"/>
          </p:cNvSpPr>
          <p:nvPr>
            <p:ph idx="1"/>
          </p:nvPr>
        </p:nvSpPr>
        <p:spPr>
          <a:xfrm>
            <a:off x="568960" y="751840"/>
            <a:ext cx="11023600" cy="5964555"/>
          </a:xfrm>
        </p:spPr>
        <p:txBody>
          <a:bodyPr>
            <a:normAutofit fontScale="77500" lnSpcReduction="20000"/>
          </a:bodyPr>
          <a:lstStyle/>
          <a:p>
            <a:pPr marL="0" lvl="0" indent="0">
              <a:lnSpc>
                <a:spcPct val="120000"/>
              </a:lnSpc>
              <a:spcBef>
                <a:spcPts val="0"/>
              </a:spcBef>
              <a:spcAft>
                <a:spcPts val="600"/>
              </a:spcAft>
              <a:buNone/>
            </a:pPr>
            <a:r>
              <a:rPr lang="en-US" i="1" dirty="0"/>
              <a:t>As an attitude of rebellion against God, sin involves the whole background of evil tendencies out of which specific sins arise. All of us share this background to a greater or a lesser degree… When he (Paul) wished to do the will of God, the evil habits of bygone days were still present with him, clouding his vision, stealing his courage, and sapping his strength.</a:t>
            </a:r>
            <a:r>
              <a:rPr lang="en-US" dirty="0"/>
              <a:t> </a:t>
            </a:r>
            <a:r>
              <a:rPr lang="en-US" b="1" dirty="0"/>
              <a:t>(FHE–F Pg. 113)</a:t>
            </a:r>
            <a:endParaRPr lang="en-US" dirty="0"/>
          </a:p>
          <a:p>
            <a:pPr marL="0" indent="0">
              <a:lnSpc>
                <a:spcPct val="120000"/>
              </a:lnSpc>
              <a:spcBef>
                <a:spcPts val="0"/>
              </a:spcBef>
              <a:spcAft>
                <a:spcPts val="600"/>
              </a:spcAft>
              <a:buNone/>
            </a:pPr>
            <a:r>
              <a:rPr lang="en-US" i="1" dirty="0"/>
              <a:t>This state of sin involves our whole social structure. Our modern life has given opportunity for sins which did not afflict earlier generations</a:t>
            </a:r>
            <a:r>
              <a:rPr lang="en-US" b="1" i="1" dirty="0"/>
              <a:t>.</a:t>
            </a:r>
            <a:r>
              <a:rPr lang="en-US" i="1" dirty="0"/>
              <a:t> Dr. Shailer Matthews has written: </a:t>
            </a:r>
            <a:endParaRPr lang="en-US" dirty="0"/>
          </a:p>
          <a:p>
            <a:pPr marL="0" indent="0">
              <a:lnSpc>
                <a:spcPct val="120000"/>
              </a:lnSpc>
              <a:spcBef>
                <a:spcPts val="0"/>
              </a:spcBef>
              <a:buNone/>
            </a:pPr>
            <a:r>
              <a:rPr lang="en-US" b="1" i="1" dirty="0"/>
              <a:t>The more refined sin becomes, the greater may be its danger…</a:t>
            </a:r>
            <a:r>
              <a:rPr lang="en-US" i="1" dirty="0"/>
              <a:t> </a:t>
            </a:r>
            <a:r>
              <a:rPr lang="en-US" b="1" i="1" dirty="0"/>
              <a:t>As civilization develops, sin grows corporate.</a:t>
            </a:r>
            <a:r>
              <a:rPr lang="en-US" i="1" dirty="0"/>
              <a:t> </a:t>
            </a:r>
            <a:r>
              <a:rPr lang="en-US" b="1" i="1" dirty="0"/>
              <a:t>We sin socially by violating social rather than individualistic personal relations. </a:t>
            </a:r>
            <a:r>
              <a:rPr lang="en-US" i="1" dirty="0"/>
              <a:t>Individually a sinner may be kindly and pure and honest…There are many directors and stock­holders of corporations who are exemplary in their individual relations, but who in their corporate capacity do not hesitate to connive at efforts to bribe legislatures, adulterate foods, unscrupulously crush out competitors, destroy family life by subsidizing saloons, corrupt public opinion by distorting news, induce unsuspecting investors to buy worthless stock, crush out the lives of children in factories, and underpay women employees in their stores.</a:t>
            </a:r>
            <a:r>
              <a:rPr lang="en-US" b="1" i="1" dirty="0"/>
              <a:t> Such men—and some women—are tempted to protect themselves by retreating behind the theory that such matters belong to the realm of business rather than that of ethics. </a:t>
            </a:r>
            <a:r>
              <a:rPr lang="en-US" i="1" dirty="0"/>
              <a:t>But they cannot thereby escape.—The Gospel and the Modern Man, pages 168, 169. </a:t>
            </a:r>
            <a:r>
              <a:rPr lang="en-US" b="1" dirty="0"/>
              <a:t>(FHE–F Pg. 114)</a:t>
            </a:r>
            <a:endParaRPr lang="en-US" dirty="0"/>
          </a:p>
          <a:p>
            <a:pPr marL="0" indent="0">
              <a:lnSpc>
                <a:spcPct val="120000"/>
              </a:lnSpc>
              <a:spcBef>
                <a:spcPts val="0"/>
              </a:spcBef>
              <a:buNone/>
            </a:pPr>
            <a:endParaRPr lang="en-US" dirty="0"/>
          </a:p>
        </p:txBody>
      </p:sp>
    </p:spTree>
    <p:extLst>
      <p:ext uri="{BB962C8B-B14F-4D97-AF65-F5344CB8AC3E}">
        <p14:creationId xmlns:p14="http://schemas.microsoft.com/office/powerpoint/2010/main" val="14211388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8FD50-F65D-4B3B-8726-3FDDC7EAF710}"/>
              </a:ext>
            </a:extLst>
          </p:cNvPr>
          <p:cNvSpPr>
            <a:spLocks noGrp="1"/>
          </p:cNvSpPr>
          <p:nvPr>
            <p:ph type="title"/>
          </p:nvPr>
        </p:nvSpPr>
        <p:spPr/>
        <p:txBody>
          <a:bodyPr>
            <a:normAutofit/>
          </a:bodyPr>
          <a:lstStyle/>
          <a:p>
            <a:pPr algn="ctr"/>
            <a:r>
              <a:rPr lang="en-US" sz="3600" b="1" dirty="0">
                <a:latin typeface="+mn-lt"/>
              </a:rPr>
              <a:t>Question?</a:t>
            </a:r>
          </a:p>
        </p:txBody>
      </p:sp>
      <p:sp>
        <p:nvSpPr>
          <p:cNvPr id="3" name="Content Placeholder 2">
            <a:extLst>
              <a:ext uri="{FF2B5EF4-FFF2-40B4-BE49-F238E27FC236}">
                <a16:creationId xmlns:a16="http://schemas.microsoft.com/office/drawing/2014/main" id="{DA9B0608-E363-459A-B144-6A28325B4A46}"/>
              </a:ext>
            </a:extLst>
          </p:cNvPr>
          <p:cNvSpPr>
            <a:spLocks noGrp="1"/>
          </p:cNvSpPr>
          <p:nvPr>
            <p:ph idx="1"/>
          </p:nvPr>
        </p:nvSpPr>
        <p:spPr>
          <a:xfrm>
            <a:off x="1996440" y="1876425"/>
            <a:ext cx="8488680" cy="2715895"/>
          </a:xfrm>
        </p:spPr>
        <p:txBody>
          <a:bodyPr/>
          <a:lstStyle/>
          <a:p>
            <a:pPr marL="0" lvl="0" indent="0">
              <a:buNone/>
            </a:pPr>
            <a:r>
              <a:rPr lang="en-US" dirty="0"/>
              <a:t>“We may disguise sin under the cloak of respectability, but it is still sin.” </a:t>
            </a:r>
          </a:p>
          <a:p>
            <a:pPr marL="0" lvl="0" indent="0">
              <a:buNone/>
            </a:pPr>
            <a:endParaRPr lang="en-US" b="1" dirty="0"/>
          </a:p>
          <a:p>
            <a:pPr marL="0" lvl="0" indent="0">
              <a:buNone/>
            </a:pPr>
            <a:r>
              <a:rPr lang="en-US" b="1" dirty="0"/>
              <a:t>In what ways do we “disguise sin under the cloak of respectability?”</a:t>
            </a:r>
            <a:endParaRPr lang="en-US" sz="2000" dirty="0"/>
          </a:p>
          <a:p>
            <a:pPr marL="0" indent="0">
              <a:buNone/>
            </a:pPr>
            <a:endParaRPr lang="en-US" dirty="0"/>
          </a:p>
        </p:txBody>
      </p:sp>
    </p:spTree>
    <p:extLst>
      <p:ext uri="{BB962C8B-B14F-4D97-AF65-F5344CB8AC3E}">
        <p14:creationId xmlns:p14="http://schemas.microsoft.com/office/powerpoint/2010/main" val="30592946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5E810-76A2-45DD-BAAA-35133FE627E7}"/>
              </a:ext>
            </a:extLst>
          </p:cNvPr>
          <p:cNvSpPr>
            <a:spLocks noGrp="1"/>
          </p:cNvSpPr>
          <p:nvPr>
            <p:ph type="title"/>
          </p:nvPr>
        </p:nvSpPr>
        <p:spPr/>
        <p:txBody>
          <a:bodyPr>
            <a:normAutofit/>
          </a:bodyPr>
          <a:lstStyle/>
          <a:p>
            <a:pPr algn="ctr"/>
            <a:r>
              <a:rPr lang="en-US" sz="3600" b="1" dirty="0">
                <a:latin typeface="+mn-lt"/>
              </a:rPr>
              <a:t>The Original Sin places all us in the condition </a:t>
            </a:r>
            <a:br>
              <a:rPr lang="en-US" sz="3600" b="1" dirty="0">
                <a:latin typeface="+mn-lt"/>
              </a:rPr>
            </a:br>
            <a:r>
              <a:rPr lang="en-US" sz="3600" b="1" dirty="0">
                <a:latin typeface="+mn-lt"/>
              </a:rPr>
              <a:t>of being separated from God </a:t>
            </a:r>
            <a:endParaRPr lang="en-US" sz="3600" dirty="0">
              <a:latin typeface="+mn-lt"/>
            </a:endParaRPr>
          </a:p>
        </p:txBody>
      </p:sp>
      <p:sp>
        <p:nvSpPr>
          <p:cNvPr id="3" name="Content Placeholder 2">
            <a:extLst>
              <a:ext uri="{FF2B5EF4-FFF2-40B4-BE49-F238E27FC236}">
                <a16:creationId xmlns:a16="http://schemas.microsoft.com/office/drawing/2014/main" id="{EEAE46CC-9930-42BB-8F3E-07641CE5CBAF}"/>
              </a:ext>
            </a:extLst>
          </p:cNvPr>
          <p:cNvSpPr>
            <a:spLocks noGrp="1"/>
          </p:cNvSpPr>
          <p:nvPr>
            <p:ph idx="1"/>
          </p:nvPr>
        </p:nvSpPr>
        <p:spPr>
          <a:xfrm>
            <a:off x="1524000" y="2050181"/>
            <a:ext cx="9113520" cy="4442694"/>
          </a:xfrm>
        </p:spPr>
        <p:txBody>
          <a:bodyPr>
            <a:noAutofit/>
          </a:bodyPr>
          <a:lstStyle/>
          <a:p>
            <a:pPr marL="0" indent="0" algn="ctr">
              <a:buNone/>
            </a:pPr>
            <a:r>
              <a:rPr lang="en-US" sz="3200" dirty="0"/>
              <a:t>All of God’s plan of redemption involves bringing us back into His presence, into fellowship with Him, and to be active participants in the work of the Kingdom. </a:t>
            </a:r>
          </a:p>
          <a:p>
            <a:pPr marL="0" indent="0" algn="ctr">
              <a:buNone/>
            </a:pPr>
            <a:endParaRPr lang="en-US" sz="2400" dirty="0"/>
          </a:p>
          <a:p>
            <a:pPr marL="0" indent="0" algn="ctr">
              <a:buNone/>
            </a:pPr>
            <a:r>
              <a:rPr lang="en-US" sz="3200" dirty="0"/>
              <a:t>This grand plan involves forgiveness of sins, which involves an atonement, a price that was paid, and involves repentance and obedience on our part.</a:t>
            </a:r>
            <a:r>
              <a:rPr lang="en-US" sz="3200" b="1" dirty="0"/>
              <a:t> </a:t>
            </a:r>
          </a:p>
          <a:p>
            <a:pPr marL="0" indent="0" algn="ctr">
              <a:buNone/>
            </a:pPr>
            <a:endParaRPr lang="en-US" sz="2400" b="1" dirty="0"/>
          </a:p>
          <a:p>
            <a:pPr marL="0" indent="0" algn="ctr">
              <a:buNone/>
            </a:pPr>
            <a:r>
              <a:rPr lang="en-US" sz="3200" dirty="0"/>
              <a:t>The Rest of the Story</a:t>
            </a:r>
          </a:p>
        </p:txBody>
      </p:sp>
    </p:spTree>
    <p:extLst>
      <p:ext uri="{BB962C8B-B14F-4D97-AF65-F5344CB8AC3E}">
        <p14:creationId xmlns:p14="http://schemas.microsoft.com/office/powerpoint/2010/main" val="1525979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03039-5651-49E9-BAAC-A8632692E75F}"/>
              </a:ext>
            </a:extLst>
          </p:cNvPr>
          <p:cNvSpPr>
            <a:spLocks noGrp="1"/>
          </p:cNvSpPr>
          <p:nvPr>
            <p:ph type="title"/>
          </p:nvPr>
        </p:nvSpPr>
        <p:spPr>
          <a:xfrm>
            <a:off x="838200" y="365125"/>
            <a:ext cx="10515600" cy="655153"/>
          </a:xfrm>
        </p:spPr>
        <p:txBody>
          <a:bodyPr>
            <a:normAutofit/>
          </a:bodyPr>
          <a:lstStyle/>
          <a:p>
            <a:pPr algn="ctr"/>
            <a:r>
              <a:rPr lang="en-US" sz="3600" b="1" dirty="0">
                <a:latin typeface="+mn-lt"/>
              </a:rPr>
              <a:t>"What is sin?" </a:t>
            </a:r>
            <a:endParaRPr lang="en-US" sz="3600" dirty="0">
              <a:latin typeface="+mn-lt"/>
            </a:endParaRPr>
          </a:p>
        </p:txBody>
      </p:sp>
      <p:sp>
        <p:nvSpPr>
          <p:cNvPr id="3" name="Content Placeholder 2">
            <a:extLst>
              <a:ext uri="{FF2B5EF4-FFF2-40B4-BE49-F238E27FC236}">
                <a16:creationId xmlns:a16="http://schemas.microsoft.com/office/drawing/2014/main" id="{25AA87C4-F4AC-4BF1-91E9-15059D15A58C}"/>
              </a:ext>
            </a:extLst>
          </p:cNvPr>
          <p:cNvSpPr>
            <a:spLocks noGrp="1"/>
          </p:cNvSpPr>
          <p:nvPr>
            <p:ph idx="1"/>
          </p:nvPr>
        </p:nvSpPr>
        <p:spPr>
          <a:xfrm>
            <a:off x="838200" y="1020278"/>
            <a:ext cx="10515600" cy="5248442"/>
          </a:xfrm>
        </p:spPr>
        <p:txBody>
          <a:bodyPr>
            <a:normAutofit/>
          </a:bodyPr>
          <a:lstStyle/>
          <a:p>
            <a:pPr marL="0" lvl="0" indent="0">
              <a:lnSpc>
                <a:spcPct val="100000"/>
              </a:lnSpc>
              <a:spcBef>
                <a:spcPts val="0"/>
              </a:spcBef>
              <a:spcAft>
                <a:spcPts val="600"/>
              </a:spcAft>
              <a:buNone/>
            </a:pPr>
            <a:r>
              <a:rPr lang="en-US" i="1" dirty="0"/>
              <a:t>- “One answer which is quite popular at the present time is, "Nothing." According to this theory evil is just the absence of good, as darkness is but the absence of light...If evil is nothing, "it is a strangely active, positive, and potent nothing, with all the qualities of a something.”</a:t>
            </a:r>
            <a:r>
              <a:rPr lang="en-US" b="1" dirty="0"/>
              <a:t> </a:t>
            </a:r>
            <a:r>
              <a:rPr lang="en-US" dirty="0"/>
              <a:t>(FHE–F Pg. 112) </a:t>
            </a:r>
          </a:p>
          <a:p>
            <a:pPr marL="0" indent="0">
              <a:lnSpc>
                <a:spcPct val="100000"/>
              </a:lnSpc>
              <a:spcBef>
                <a:spcPts val="0"/>
              </a:spcBef>
              <a:spcAft>
                <a:spcPts val="600"/>
              </a:spcAft>
              <a:buNone/>
            </a:pPr>
            <a:r>
              <a:rPr lang="en-US" i="1" dirty="0"/>
              <a:t>- “Sin is a fact, not a theory. It is both an </a:t>
            </a:r>
            <a:r>
              <a:rPr lang="en-US" b="1" i="1" dirty="0"/>
              <a:t>act</a:t>
            </a:r>
            <a:r>
              <a:rPr lang="en-US" i="1" dirty="0"/>
              <a:t> and </a:t>
            </a:r>
            <a:r>
              <a:rPr lang="en-US" b="1" i="1" dirty="0"/>
              <a:t>an attitude of rebellion against God</a:t>
            </a:r>
            <a:r>
              <a:rPr lang="en-US" i="1" dirty="0"/>
              <a:t>. As an act, sin involves transgression of the law.”</a:t>
            </a:r>
            <a:r>
              <a:rPr lang="en-US" b="1" dirty="0"/>
              <a:t> </a:t>
            </a:r>
            <a:r>
              <a:rPr lang="en-US" dirty="0"/>
              <a:t>(FHE–F Pg. 112)</a:t>
            </a:r>
          </a:p>
          <a:p>
            <a:pPr>
              <a:lnSpc>
                <a:spcPct val="100000"/>
              </a:lnSpc>
              <a:spcBef>
                <a:spcPts val="0"/>
              </a:spcBef>
              <a:spcAft>
                <a:spcPts val="1200"/>
              </a:spcAft>
              <a:buFontTx/>
              <a:buChar char="-"/>
            </a:pPr>
            <a:r>
              <a:rPr lang="en-US" b="1" i="1" dirty="0"/>
              <a:t>“Sin is the fundamentally wicked attitude of self will, and of rebellion against the will of God;</a:t>
            </a:r>
            <a:r>
              <a:rPr lang="en-US" b="1" dirty="0"/>
              <a:t> </a:t>
            </a:r>
            <a:r>
              <a:rPr lang="en-US" dirty="0"/>
              <a:t>(FHE–F Pg. 114)</a:t>
            </a:r>
            <a:endParaRPr lang="en-US" sz="2000" dirty="0"/>
          </a:p>
          <a:p>
            <a:pPr marL="0" indent="0">
              <a:buNone/>
            </a:pPr>
            <a:r>
              <a:rPr lang="en-US" sz="2400" dirty="0"/>
              <a:t>Source: (FHE-F) F. Henry Edwards – </a:t>
            </a:r>
            <a:r>
              <a:rPr lang="en-US" sz="2400" i="1" dirty="0"/>
              <a:t>Fundamentals</a:t>
            </a:r>
            <a:endParaRPr lang="en-US" sz="2400" dirty="0"/>
          </a:p>
          <a:p>
            <a:endParaRPr lang="en-US" sz="2400" dirty="0"/>
          </a:p>
        </p:txBody>
      </p:sp>
    </p:spTree>
    <p:extLst>
      <p:ext uri="{BB962C8B-B14F-4D97-AF65-F5344CB8AC3E}">
        <p14:creationId xmlns:p14="http://schemas.microsoft.com/office/powerpoint/2010/main" val="17922203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E6D12-7418-45B6-99E2-F8B70C0A1163}"/>
              </a:ext>
            </a:extLst>
          </p:cNvPr>
          <p:cNvSpPr>
            <a:spLocks noGrp="1"/>
          </p:cNvSpPr>
          <p:nvPr>
            <p:ph type="title"/>
          </p:nvPr>
        </p:nvSpPr>
        <p:spPr/>
        <p:txBody>
          <a:bodyPr>
            <a:normAutofit/>
          </a:bodyPr>
          <a:lstStyle/>
          <a:p>
            <a:pPr algn="ctr"/>
            <a:r>
              <a:rPr lang="en-US" sz="3600" b="1" dirty="0">
                <a:latin typeface="+mn-lt"/>
              </a:rPr>
              <a:t>Sin is Rebellion against God and His ways </a:t>
            </a:r>
            <a:endParaRPr lang="en-US" sz="3600" dirty="0">
              <a:latin typeface="+mn-lt"/>
            </a:endParaRPr>
          </a:p>
        </p:txBody>
      </p:sp>
      <p:sp>
        <p:nvSpPr>
          <p:cNvPr id="3" name="Content Placeholder 2">
            <a:extLst>
              <a:ext uri="{FF2B5EF4-FFF2-40B4-BE49-F238E27FC236}">
                <a16:creationId xmlns:a16="http://schemas.microsoft.com/office/drawing/2014/main" id="{DEBDF0EE-AA79-4A7A-BDAC-3FC43A1BB26E}"/>
              </a:ext>
            </a:extLst>
          </p:cNvPr>
          <p:cNvSpPr>
            <a:spLocks noGrp="1"/>
          </p:cNvSpPr>
          <p:nvPr>
            <p:ph idx="1"/>
          </p:nvPr>
        </p:nvSpPr>
        <p:spPr>
          <a:xfrm>
            <a:off x="838200" y="2387065"/>
            <a:ext cx="10515600" cy="3789898"/>
          </a:xfrm>
        </p:spPr>
        <p:txBody>
          <a:bodyPr/>
          <a:lstStyle/>
          <a:p>
            <a:pPr marL="0" lvl="0" indent="0" algn="ctr">
              <a:buNone/>
            </a:pPr>
            <a:r>
              <a:rPr lang="en-US" dirty="0"/>
              <a:t>At the root lies </a:t>
            </a:r>
            <a:r>
              <a:rPr lang="en-US" b="1" dirty="0"/>
              <a:t>Pride </a:t>
            </a:r>
            <a:r>
              <a:rPr lang="en-US" dirty="0"/>
              <a:t>and</a:t>
            </a:r>
            <a:r>
              <a:rPr lang="en-US" b="1" dirty="0"/>
              <a:t> Lack of Trust in God</a:t>
            </a:r>
          </a:p>
          <a:p>
            <a:pPr lvl="0" algn="ctr"/>
            <a:endParaRPr lang="en-US" dirty="0"/>
          </a:p>
          <a:p>
            <a:pPr marL="0" lvl="0" indent="0" algn="ctr">
              <a:buNone/>
            </a:pPr>
            <a:r>
              <a:rPr lang="en-US" b="1" dirty="0"/>
              <a:t>In our Pride, we trust Our “wisdom” more than God’s wisdom</a:t>
            </a:r>
            <a:endParaRPr lang="en-US" dirty="0"/>
          </a:p>
          <a:p>
            <a:endParaRPr lang="en-US" dirty="0"/>
          </a:p>
        </p:txBody>
      </p:sp>
    </p:spTree>
    <p:extLst>
      <p:ext uri="{BB962C8B-B14F-4D97-AF65-F5344CB8AC3E}">
        <p14:creationId xmlns:p14="http://schemas.microsoft.com/office/powerpoint/2010/main" val="3701280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F3BE8-FBB2-43CF-A901-F867CB799F43}"/>
              </a:ext>
            </a:extLst>
          </p:cNvPr>
          <p:cNvSpPr>
            <a:spLocks noGrp="1"/>
          </p:cNvSpPr>
          <p:nvPr>
            <p:ph type="title"/>
          </p:nvPr>
        </p:nvSpPr>
        <p:spPr>
          <a:xfrm>
            <a:off x="838200" y="243206"/>
            <a:ext cx="10515600" cy="710640"/>
          </a:xfrm>
        </p:spPr>
        <p:txBody>
          <a:bodyPr>
            <a:normAutofit/>
          </a:bodyPr>
          <a:lstStyle/>
          <a:p>
            <a:r>
              <a:rPr lang="en-US" sz="3600" b="1" dirty="0">
                <a:latin typeface="+mn-lt"/>
              </a:rPr>
              <a:t>God’s Wisdom has been ignored from the beginning</a:t>
            </a:r>
            <a:endParaRPr lang="en-US" sz="3600" dirty="0">
              <a:latin typeface="+mn-lt"/>
            </a:endParaRPr>
          </a:p>
        </p:txBody>
      </p:sp>
      <p:sp>
        <p:nvSpPr>
          <p:cNvPr id="3" name="Content Placeholder 2">
            <a:extLst>
              <a:ext uri="{FF2B5EF4-FFF2-40B4-BE49-F238E27FC236}">
                <a16:creationId xmlns:a16="http://schemas.microsoft.com/office/drawing/2014/main" id="{DE09EDA8-6D60-4C9B-BAFA-276D677518F8}"/>
              </a:ext>
            </a:extLst>
          </p:cNvPr>
          <p:cNvSpPr>
            <a:spLocks noGrp="1"/>
          </p:cNvSpPr>
          <p:nvPr>
            <p:ph idx="1"/>
          </p:nvPr>
        </p:nvSpPr>
        <p:spPr>
          <a:xfrm>
            <a:off x="838200" y="1066800"/>
            <a:ext cx="10625488" cy="5426075"/>
          </a:xfrm>
        </p:spPr>
        <p:txBody>
          <a:bodyPr>
            <a:noAutofit/>
          </a:bodyPr>
          <a:lstStyle/>
          <a:p>
            <a:pPr lvl="0">
              <a:lnSpc>
                <a:spcPct val="100000"/>
              </a:lnSpc>
              <a:spcBef>
                <a:spcPts val="0"/>
              </a:spcBef>
            </a:pPr>
            <a:r>
              <a:rPr lang="en-US" sz="2300" dirty="0"/>
              <a:t>If God has all wisdom, all knowledge, and all power, does it not seem reasonable  that we would go to him for these things? </a:t>
            </a:r>
            <a:br>
              <a:rPr lang="en-US" sz="2300" dirty="0"/>
            </a:br>
            <a:br>
              <a:rPr lang="en-US" sz="2300" dirty="0"/>
            </a:br>
            <a:r>
              <a:rPr lang="en-US" sz="2300" dirty="0"/>
              <a:t>And yet – since the very beginning man chose to seek God’s wisdom in his own way – first by </a:t>
            </a:r>
            <a:r>
              <a:rPr lang="en-US" sz="2300" b="1" dirty="0"/>
              <a:t>ignoring</a:t>
            </a:r>
            <a:r>
              <a:rPr lang="en-US" sz="2300" dirty="0"/>
              <a:t> the wisdom God had provided – then doubling down and </a:t>
            </a:r>
            <a:r>
              <a:rPr lang="en-US" sz="2300" b="1" dirty="0"/>
              <a:t>rebelling </a:t>
            </a:r>
            <a:r>
              <a:rPr lang="en-US" sz="2300" dirty="0"/>
              <a:t>against God’s wisdom</a:t>
            </a:r>
            <a:br>
              <a:rPr lang="en-US" sz="2300" dirty="0"/>
            </a:br>
            <a:endParaRPr lang="en-US" sz="2300" dirty="0"/>
          </a:p>
          <a:p>
            <a:pPr marL="0" indent="0">
              <a:lnSpc>
                <a:spcPct val="100000"/>
              </a:lnSpc>
              <a:spcBef>
                <a:spcPts val="0"/>
              </a:spcBef>
              <a:buNone/>
            </a:pPr>
            <a:r>
              <a:rPr lang="en-US" sz="2300" b="1" dirty="0"/>
              <a:t>Mosiah 5:84-86</a:t>
            </a:r>
            <a:r>
              <a:rPr lang="en-US" sz="2300" dirty="0"/>
              <a:t> </a:t>
            </a:r>
            <a:br>
              <a:rPr lang="en-US" sz="2300" dirty="0"/>
            </a:br>
            <a:r>
              <a:rPr lang="en-US" sz="2300" dirty="0"/>
              <a:t>O how marvelous are the works of the Lord, and how long doth he suffer with his people; (God’s Grace)</a:t>
            </a:r>
            <a:br>
              <a:rPr lang="en-US" sz="2300" dirty="0"/>
            </a:br>
            <a:r>
              <a:rPr lang="en-US" sz="2300" dirty="0"/>
              <a:t>Yea, and how </a:t>
            </a:r>
            <a:r>
              <a:rPr lang="en-US" sz="2300" u="sng" dirty="0"/>
              <a:t>blind</a:t>
            </a:r>
            <a:r>
              <a:rPr lang="en-US" sz="2300" dirty="0"/>
              <a:t> and </a:t>
            </a:r>
            <a:r>
              <a:rPr lang="en-US" sz="2300" u="sng" dirty="0"/>
              <a:t>impenetrable</a:t>
            </a:r>
            <a:r>
              <a:rPr lang="en-US" sz="2300" dirty="0"/>
              <a:t> are the understandings of the children of men: </a:t>
            </a:r>
            <a:r>
              <a:rPr lang="en-US" sz="2300" b="1" dirty="0"/>
              <a:t>for they will not seek wisdom, neither do they desire that she should rule over them. </a:t>
            </a:r>
            <a:br>
              <a:rPr lang="en-US" sz="2300" b="1" dirty="0"/>
            </a:br>
            <a:r>
              <a:rPr lang="en-US" sz="2300" dirty="0"/>
              <a:t>Yea, they are as a wild flock, which </a:t>
            </a:r>
            <a:r>
              <a:rPr lang="en-US" sz="2300" dirty="0" err="1"/>
              <a:t>fleeth</a:t>
            </a:r>
            <a:r>
              <a:rPr lang="en-US" sz="2300" dirty="0"/>
              <a:t> from the shepherd, (our Lord) and </a:t>
            </a:r>
            <a:r>
              <a:rPr lang="en-US" sz="2300" dirty="0" err="1"/>
              <a:t>scattereth</a:t>
            </a:r>
            <a:r>
              <a:rPr lang="en-US" sz="2300" dirty="0"/>
              <a:t>, and are driven, and are devoured by the beasts (the adversary, temptations) of the forest.</a:t>
            </a:r>
          </a:p>
        </p:txBody>
      </p:sp>
    </p:spTree>
    <p:extLst>
      <p:ext uri="{BB962C8B-B14F-4D97-AF65-F5344CB8AC3E}">
        <p14:creationId xmlns:p14="http://schemas.microsoft.com/office/powerpoint/2010/main" val="21627288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4C21A-E5AA-4E45-90DA-2EBDD4821E67}"/>
              </a:ext>
            </a:extLst>
          </p:cNvPr>
          <p:cNvSpPr>
            <a:spLocks noGrp="1"/>
          </p:cNvSpPr>
          <p:nvPr>
            <p:ph type="title"/>
          </p:nvPr>
        </p:nvSpPr>
        <p:spPr>
          <a:xfrm>
            <a:off x="838200" y="365125"/>
            <a:ext cx="10515600" cy="988475"/>
          </a:xfrm>
        </p:spPr>
        <p:txBody>
          <a:bodyPr>
            <a:normAutofit/>
          </a:bodyPr>
          <a:lstStyle/>
          <a:p>
            <a:pPr algn="ctr"/>
            <a:r>
              <a:rPr lang="en-US" sz="3600" b="1" dirty="0">
                <a:latin typeface="+mn-lt"/>
              </a:rPr>
              <a:t>The “Fall” and Wisdom – A Tale of Two Trees</a:t>
            </a:r>
          </a:p>
        </p:txBody>
      </p:sp>
      <p:pic>
        <p:nvPicPr>
          <p:cNvPr id="6" name="Content Placeholder 5">
            <a:extLst>
              <a:ext uri="{FF2B5EF4-FFF2-40B4-BE49-F238E27FC236}">
                <a16:creationId xmlns:a16="http://schemas.microsoft.com/office/drawing/2014/main" id="{FE651074-6DE8-48B2-8448-23BF5C1EE542}"/>
              </a:ext>
            </a:extLst>
          </p:cNvPr>
          <p:cNvPicPr>
            <a:picLocks noGrp="1" noChangeAspect="1"/>
          </p:cNvPicPr>
          <p:nvPr>
            <p:ph sz="half" idx="1"/>
          </p:nvPr>
        </p:nvPicPr>
        <p:blipFill>
          <a:blip r:embed="rId2"/>
          <a:stretch>
            <a:fillRect/>
          </a:stretch>
        </p:blipFill>
        <p:spPr>
          <a:xfrm>
            <a:off x="7126940" y="1865500"/>
            <a:ext cx="4764332" cy="3638900"/>
          </a:xfrm>
          <a:prstGeom prst="rect">
            <a:avLst/>
          </a:prstGeom>
        </p:spPr>
      </p:pic>
      <p:sp>
        <p:nvSpPr>
          <p:cNvPr id="7" name="Content Placeholder 6">
            <a:extLst>
              <a:ext uri="{FF2B5EF4-FFF2-40B4-BE49-F238E27FC236}">
                <a16:creationId xmlns:a16="http://schemas.microsoft.com/office/drawing/2014/main" id="{B183E0BA-73A7-448A-834F-718FE7AF87A3}"/>
              </a:ext>
            </a:extLst>
          </p:cNvPr>
          <p:cNvSpPr>
            <a:spLocks noGrp="1"/>
          </p:cNvSpPr>
          <p:nvPr>
            <p:ph sz="half" idx="2"/>
          </p:nvPr>
        </p:nvSpPr>
        <p:spPr>
          <a:xfrm>
            <a:off x="457199" y="1489447"/>
            <a:ext cx="6521823" cy="5003428"/>
          </a:xfrm>
        </p:spPr>
        <p:txBody>
          <a:bodyPr>
            <a:normAutofit fontScale="92500" lnSpcReduction="10000"/>
          </a:bodyPr>
          <a:lstStyle/>
          <a:p>
            <a:pPr marL="0" indent="0">
              <a:lnSpc>
                <a:spcPct val="110000"/>
              </a:lnSpc>
              <a:spcBef>
                <a:spcPts val="0"/>
              </a:spcBef>
              <a:buNone/>
            </a:pPr>
            <a:r>
              <a:rPr lang="en-US" sz="2400" b="1" dirty="0"/>
              <a:t>Genesis 2</a:t>
            </a:r>
            <a:br>
              <a:rPr lang="en-US" sz="2400" b="1" dirty="0"/>
            </a:br>
            <a:r>
              <a:rPr lang="en-US" sz="2400" b="1" dirty="0"/>
              <a:t>12</a:t>
            </a:r>
            <a:r>
              <a:rPr lang="en-US" sz="2400" dirty="0"/>
              <a:t> And I, the Lord God,</a:t>
            </a:r>
            <a:r>
              <a:rPr lang="en-US" sz="2400" b="1" dirty="0"/>
              <a:t> planted the tree of life</a:t>
            </a:r>
            <a:r>
              <a:rPr lang="en-US" sz="2400" dirty="0"/>
              <a:t> also, in the midst of the garden; and also </a:t>
            </a:r>
            <a:r>
              <a:rPr lang="en-US" sz="2400" b="1" dirty="0"/>
              <a:t>the tree of knowledge of good and evil</a:t>
            </a:r>
            <a:r>
              <a:rPr lang="en-US" sz="2400" dirty="0"/>
              <a:t>.</a:t>
            </a:r>
          </a:p>
          <a:p>
            <a:pPr marL="0" indent="0">
              <a:lnSpc>
                <a:spcPct val="110000"/>
              </a:lnSpc>
              <a:spcBef>
                <a:spcPts val="0"/>
              </a:spcBef>
              <a:buNone/>
            </a:pPr>
            <a:endParaRPr lang="en-US" sz="2400" dirty="0"/>
          </a:p>
          <a:p>
            <a:pPr marL="0" indent="0">
              <a:lnSpc>
                <a:spcPct val="100000"/>
              </a:lnSpc>
              <a:spcBef>
                <a:spcPts val="0"/>
              </a:spcBef>
              <a:spcAft>
                <a:spcPts val="600"/>
              </a:spcAft>
              <a:buNone/>
            </a:pPr>
            <a:r>
              <a:rPr lang="en-US" sz="2400" b="1" dirty="0"/>
              <a:t>19</a:t>
            </a:r>
            <a:r>
              <a:rPr lang="en-US" sz="2400" dirty="0"/>
              <a:t> And I, the Lord God, commanded the man, saying, </a:t>
            </a:r>
            <a:r>
              <a:rPr lang="en-US" sz="2400" u="sng" dirty="0"/>
              <a:t>Of every tree of the garden thou mayest freely eat; </a:t>
            </a:r>
            <a:r>
              <a:rPr lang="en-US" sz="2400" i="1" dirty="0"/>
              <a:t>(Including the Tree of Life) </a:t>
            </a:r>
            <a:r>
              <a:rPr lang="en-US" sz="2400" b="1" dirty="0"/>
              <a:t>20</a:t>
            </a:r>
            <a:r>
              <a:rPr lang="en-US" sz="2400" dirty="0"/>
              <a:t> But </a:t>
            </a:r>
            <a:r>
              <a:rPr lang="en-US" sz="2400" u="sng" dirty="0"/>
              <a:t>of the tree of the knowledge of good and evil, thou shalt not eat of it;</a:t>
            </a:r>
          </a:p>
          <a:p>
            <a:pPr marL="0" indent="0">
              <a:lnSpc>
                <a:spcPct val="100000"/>
              </a:lnSpc>
              <a:spcBef>
                <a:spcPts val="0"/>
              </a:spcBef>
              <a:spcAft>
                <a:spcPts val="600"/>
              </a:spcAft>
              <a:buNone/>
            </a:pPr>
            <a:br>
              <a:rPr lang="en-US" sz="2400" u="sng" dirty="0"/>
            </a:br>
            <a:r>
              <a:rPr lang="en-US" sz="2400" b="1" dirty="0"/>
              <a:t>21</a:t>
            </a:r>
            <a:r>
              <a:rPr lang="en-US" sz="2400" dirty="0"/>
              <a:t> Nevertheless, </a:t>
            </a:r>
            <a:r>
              <a:rPr lang="en-US" sz="2400" u="sng" dirty="0"/>
              <a:t>thou mayest choose for thyself, </a:t>
            </a:r>
            <a:r>
              <a:rPr lang="en-US" sz="2400" b="1" dirty="0"/>
              <a:t>(Agency)</a:t>
            </a:r>
            <a:r>
              <a:rPr lang="en-US" sz="2400" dirty="0"/>
              <a:t> for it is given unto thee; </a:t>
            </a:r>
            <a:r>
              <a:rPr lang="en-US" sz="2400" u="sng" dirty="0"/>
              <a:t>but remember that I forbid it; </a:t>
            </a:r>
            <a:r>
              <a:rPr lang="en-US" sz="2400" b="1" dirty="0"/>
              <a:t>(God’s Wisdom)</a:t>
            </a:r>
            <a:r>
              <a:rPr lang="en-US" sz="2400" dirty="0"/>
              <a:t> </a:t>
            </a:r>
            <a:r>
              <a:rPr lang="en-US" sz="2400" b="1" dirty="0"/>
              <a:t>22</a:t>
            </a:r>
            <a:r>
              <a:rPr lang="en-US" sz="2400" dirty="0"/>
              <a:t> For in the day thou </a:t>
            </a:r>
            <a:r>
              <a:rPr lang="en-US" sz="2400" dirty="0" err="1"/>
              <a:t>eatest</a:t>
            </a:r>
            <a:r>
              <a:rPr lang="en-US" sz="2400" dirty="0"/>
              <a:t> thereof thou shalt surely die.</a:t>
            </a:r>
          </a:p>
        </p:txBody>
      </p:sp>
    </p:spTree>
    <p:extLst>
      <p:ext uri="{BB962C8B-B14F-4D97-AF65-F5344CB8AC3E}">
        <p14:creationId xmlns:p14="http://schemas.microsoft.com/office/powerpoint/2010/main" val="699523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59B4A6-9FB9-4A01-A7E7-5085072F32C8}"/>
              </a:ext>
            </a:extLst>
          </p:cNvPr>
          <p:cNvSpPr>
            <a:spLocks noGrp="1"/>
          </p:cNvSpPr>
          <p:nvPr>
            <p:ph idx="1"/>
          </p:nvPr>
        </p:nvSpPr>
        <p:spPr>
          <a:xfrm>
            <a:off x="416859" y="376518"/>
            <a:ext cx="11228294" cy="6225988"/>
          </a:xfrm>
        </p:spPr>
        <p:txBody>
          <a:bodyPr>
            <a:noAutofit/>
          </a:bodyPr>
          <a:lstStyle/>
          <a:p>
            <a:pPr>
              <a:lnSpc>
                <a:spcPct val="100000"/>
              </a:lnSpc>
              <a:spcBef>
                <a:spcPts val="0"/>
              </a:spcBef>
            </a:pPr>
            <a:r>
              <a:rPr lang="en-US" sz="2200" b="1" dirty="0"/>
              <a:t>Genesis 3</a:t>
            </a:r>
            <a:br>
              <a:rPr lang="en-US" sz="2200" b="1" dirty="0"/>
            </a:br>
            <a:r>
              <a:rPr lang="en-US" sz="2200" b="1" dirty="0"/>
              <a:t>8</a:t>
            </a:r>
            <a:r>
              <a:rPr lang="en-US" sz="2200" dirty="0"/>
              <a:t> And he (Satan) said unto the woman, Yea, hath God said, Ye shall not eat of every tree of the garden. And he </a:t>
            </a:r>
            <a:r>
              <a:rPr lang="en-US" sz="2200" dirty="0" err="1"/>
              <a:t>spake</a:t>
            </a:r>
            <a:r>
              <a:rPr lang="en-US" sz="2200" dirty="0"/>
              <a:t> by the mouth of the serpent. </a:t>
            </a:r>
            <a:r>
              <a:rPr lang="en-US" sz="2200" b="1" dirty="0"/>
              <a:t>9</a:t>
            </a:r>
            <a:r>
              <a:rPr lang="en-US" sz="2200" dirty="0"/>
              <a:t> And the woman said unto the serpent, We may eat of the fruit of the trees of the garden; but of the fruit of the tree which thou </a:t>
            </a:r>
            <a:r>
              <a:rPr lang="en-US" sz="2200" dirty="0" err="1"/>
              <a:t>beholdest</a:t>
            </a:r>
            <a:r>
              <a:rPr lang="en-US" sz="2200" dirty="0"/>
              <a:t> in the midst of the garden, God hath said, Ye shall not eat of it, neither shall ye touch it, lest ye die. </a:t>
            </a:r>
          </a:p>
          <a:p>
            <a:pPr>
              <a:lnSpc>
                <a:spcPct val="100000"/>
              </a:lnSpc>
              <a:spcBef>
                <a:spcPts val="0"/>
              </a:spcBef>
            </a:pPr>
            <a:endParaRPr lang="en-US" sz="800" b="1" dirty="0"/>
          </a:p>
          <a:p>
            <a:pPr>
              <a:lnSpc>
                <a:spcPct val="100000"/>
              </a:lnSpc>
              <a:spcBef>
                <a:spcPts val="0"/>
              </a:spcBef>
            </a:pPr>
            <a:r>
              <a:rPr lang="en-US" sz="2200" b="1" dirty="0"/>
              <a:t>10</a:t>
            </a:r>
            <a:r>
              <a:rPr lang="en-US" sz="2200" dirty="0"/>
              <a:t> And the serpent said unto the woman, </a:t>
            </a:r>
            <a:r>
              <a:rPr lang="en-US" sz="2200" b="1" dirty="0"/>
              <a:t>Ye shall not surely die; for God doth know, that in the day ye eat thereof, then your eyes shall be opened, and ye shall be as gods, knowing good and evil. </a:t>
            </a:r>
            <a:br>
              <a:rPr lang="en-US" sz="2200" b="1" dirty="0"/>
            </a:br>
            <a:r>
              <a:rPr lang="en-US" sz="2200" b="1" dirty="0"/>
              <a:t>11</a:t>
            </a:r>
            <a:r>
              <a:rPr lang="en-US" sz="2200" dirty="0"/>
              <a:t> And when </a:t>
            </a:r>
            <a:r>
              <a:rPr lang="en-US" sz="2200" b="1" dirty="0"/>
              <a:t>the woman saw that the tree was good for food,</a:t>
            </a:r>
            <a:r>
              <a:rPr lang="en-US" sz="2200" dirty="0"/>
              <a:t> and that </a:t>
            </a:r>
            <a:r>
              <a:rPr lang="en-US" sz="2200" b="1" dirty="0"/>
              <a:t>it became pleasant to the eyes,</a:t>
            </a:r>
            <a:r>
              <a:rPr lang="en-US" sz="2200" dirty="0"/>
              <a:t> and </a:t>
            </a:r>
            <a:r>
              <a:rPr lang="en-US" sz="2200" b="1" u="sng" dirty="0"/>
              <a:t>a tree to be desired to make her wise</a:t>
            </a:r>
            <a:r>
              <a:rPr lang="en-US" sz="2200" b="1" dirty="0"/>
              <a:t>,</a:t>
            </a:r>
            <a:r>
              <a:rPr lang="en-US" sz="2200" dirty="0"/>
              <a:t> she took of the fruit thereof, and did eat; and gave also unto her husband with her, and he did eat. </a:t>
            </a:r>
          </a:p>
          <a:p>
            <a:pPr>
              <a:lnSpc>
                <a:spcPct val="100000"/>
              </a:lnSpc>
              <a:spcBef>
                <a:spcPts val="0"/>
              </a:spcBef>
            </a:pPr>
            <a:endParaRPr lang="en-US" sz="800" b="1" dirty="0"/>
          </a:p>
          <a:p>
            <a:pPr>
              <a:lnSpc>
                <a:spcPct val="100000"/>
              </a:lnSpc>
              <a:spcBef>
                <a:spcPts val="0"/>
              </a:spcBef>
            </a:pPr>
            <a:r>
              <a:rPr lang="en-US" sz="2200" b="1" dirty="0"/>
              <a:t>12</a:t>
            </a:r>
            <a:r>
              <a:rPr lang="en-US" sz="2200" dirty="0"/>
              <a:t> And the eyes of them both were opened, and they knew that they had been naked; and they sewed fig leaves together, and made themselves aprons. </a:t>
            </a:r>
            <a:r>
              <a:rPr lang="en-US" sz="2200" b="1" dirty="0"/>
              <a:t>13</a:t>
            </a:r>
            <a:r>
              <a:rPr lang="en-US" sz="2200" dirty="0"/>
              <a:t> And they heard the voice of the Lord God, as they were walking in the garden, in the cool of the day. </a:t>
            </a:r>
            <a:r>
              <a:rPr lang="en-US" sz="2200" b="1" dirty="0"/>
              <a:t>14</a:t>
            </a:r>
            <a:r>
              <a:rPr lang="en-US" sz="2200" dirty="0"/>
              <a:t> And Adam and his wife went to hide themselves from the presence of the Lord God, amongst the trees of the garden.</a:t>
            </a:r>
          </a:p>
          <a:p>
            <a:endParaRPr lang="en-US" sz="2200" dirty="0"/>
          </a:p>
        </p:txBody>
      </p:sp>
    </p:spTree>
    <p:extLst>
      <p:ext uri="{BB962C8B-B14F-4D97-AF65-F5344CB8AC3E}">
        <p14:creationId xmlns:p14="http://schemas.microsoft.com/office/powerpoint/2010/main" val="962017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C0AA0-C473-43E1-B814-46FB7A2B2112}"/>
              </a:ext>
            </a:extLst>
          </p:cNvPr>
          <p:cNvSpPr>
            <a:spLocks noGrp="1"/>
          </p:cNvSpPr>
          <p:nvPr>
            <p:ph type="title"/>
          </p:nvPr>
        </p:nvSpPr>
        <p:spPr>
          <a:xfrm>
            <a:off x="838200" y="596131"/>
            <a:ext cx="10515600" cy="1325563"/>
          </a:xfrm>
        </p:spPr>
        <p:txBody>
          <a:bodyPr>
            <a:normAutofit/>
          </a:bodyPr>
          <a:lstStyle/>
          <a:p>
            <a:pPr algn="ctr"/>
            <a:r>
              <a:rPr lang="en-US" sz="3600" b="1" dirty="0">
                <a:latin typeface="+mn-lt"/>
              </a:rPr>
              <a:t>What shifted in Adam and Eve’s </a:t>
            </a:r>
            <a:br>
              <a:rPr lang="en-US" sz="3600" b="1" dirty="0">
                <a:latin typeface="+mn-lt"/>
              </a:rPr>
            </a:br>
            <a:r>
              <a:rPr lang="en-US" sz="3600" b="1" dirty="0">
                <a:latin typeface="+mn-lt"/>
              </a:rPr>
              <a:t>perception of the tree and God?</a:t>
            </a:r>
            <a:endParaRPr lang="en-US" sz="3600" dirty="0">
              <a:latin typeface="+mn-lt"/>
            </a:endParaRPr>
          </a:p>
        </p:txBody>
      </p:sp>
      <p:sp>
        <p:nvSpPr>
          <p:cNvPr id="3" name="Content Placeholder 2">
            <a:extLst>
              <a:ext uri="{FF2B5EF4-FFF2-40B4-BE49-F238E27FC236}">
                <a16:creationId xmlns:a16="http://schemas.microsoft.com/office/drawing/2014/main" id="{FDE2A60E-3859-4E58-A6A6-3AB63A0BAE65}"/>
              </a:ext>
            </a:extLst>
          </p:cNvPr>
          <p:cNvSpPr>
            <a:spLocks noGrp="1"/>
          </p:cNvSpPr>
          <p:nvPr>
            <p:ph idx="1"/>
          </p:nvPr>
        </p:nvSpPr>
        <p:spPr>
          <a:xfrm>
            <a:off x="838200" y="2141537"/>
            <a:ext cx="10515600" cy="4351338"/>
          </a:xfrm>
        </p:spPr>
        <p:txBody>
          <a:bodyPr/>
          <a:lstStyle/>
          <a:p>
            <a:pPr marL="0" indent="0">
              <a:buNone/>
            </a:pPr>
            <a:r>
              <a:rPr lang="en-US" dirty="0"/>
              <a:t>In verse 11 we see that Eve saw that the tree was good for food and it became pleasant to the eyes. </a:t>
            </a:r>
            <a:r>
              <a:rPr lang="en-US" b="1" dirty="0"/>
              <a:t>In Eve’s new found desire &amp; wisdom:</a:t>
            </a:r>
            <a:br>
              <a:rPr lang="en-US" b="1" dirty="0"/>
            </a:br>
            <a:endParaRPr lang="en-US" dirty="0"/>
          </a:p>
          <a:p>
            <a:pPr lvl="0">
              <a:lnSpc>
                <a:spcPct val="100000"/>
              </a:lnSpc>
              <a:spcBef>
                <a:spcPts val="0"/>
              </a:spcBef>
              <a:spcAft>
                <a:spcPts val="1200"/>
              </a:spcAft>
            </a:pPr>
            <a:r>
              <a:rPr lang="en-US" dirty="0"/>
              <a:t>What was once considered </a:t>
            </a:r>
            <a:r>
              <a:rPr lang="en-US" b="1" dirty="0"/>
              <a:t>evil became delightful</a:t>
            </a:r>
            <a:r>
              <a:rPr lang="en-US" dirty="0"/>
              <a:t> in Eve’s eyes</a:t>
            </a:r>
          </a:p>
          <a:p>
            <a:pPr lvl="0">
              <a:lnSpc>
                <a:spcPct val="100000"/>
              </a:lnSpc>
              <a:spcBef>
                <a:spcPts val="0"/>
              </a:spcBef>
              <a:spcAft>
                <a:spcPts val="1200"/>
              </a:spcAft>
            </a:pPr>
            <a:r>
              <a:rPr lang="en-US" dirty="0"/>
              <a:t>What was once </a:t>
            </a:r>
            <a:r>
              <a:rPr lang="en-US" b="1" dirty="0"/>
              <a:t>ignored now became desirable</a:t>
            </a:r>
            <a:r>
              <a:rPr lang="en-US" dirty="0"/>
              <a:t> because it would make her wise</a:t>
            </a:r>
          </a:p>
          <a:p>
            <a:pPr lvl="0">
              <a:lnSpc>
                <a:spcPct val="100000"/>
              </a:lnSpc>
              <a:spcBef>
                <a:spcPts val="0"/>
              </a:spcBef>
              <a:spcAft>
                <a:spcPts val="1200"/>
              </a:spcAft>
            </a:pPr>
            <a:r>
              <a:rPr lang="en-US" dirty="0"/>
              <a:t>Where </a:t>
            </a:r>
            <a:r>
              <a:rPr lang="en-US" b="1" dirty="0"/>
              <a:t>God was once</a:t>
            </a:r>
            <a:r>
              <a:rPr lang="en-US" dirty="0"/>
              <a:t> </a:t>
            </a:r>
            <a:r>
              <a:rPr lang="en-US" b="1" dirty="0"/>
              <a:t>trusted and obeyed, now His love and wisdom were questioned</a:t>
            </a:r>
            <a:r>
              <a:rPr lang="en-US" dirty="0"/>
              <a:t> </a:t>
            </a:r>
          </a:p>
          <a:p>
            <a:endParaRPr lang="en-US" dirty="0"/>
          </a:p>
        </p:txBody>
      </p:sp>
    </p:spTree>
    <p:extLst>
      <p:ext uri="{BB962C8B-B14F-4D97-AF65-F5344CB8AC3E}">
        <p14:creationId xmlns:p14="http://schemas.microsoft.com/office/powerpoint/2010/main" val="3107385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FCA74-3004-4814-BB67-3F2712DD514A}"/>
              </a:ext>
            </a:extLst>
          </p:cNvPr>
          <p:cNvSpPr>
            <a:spLocks noGrp="1"/>
          </p:cNvSpPr>
          <p:nvPr>
            <p:ph type="title"/>
          </p:nvPr>
        </p:nvSpPr>
        <p:spPr>
          <a:xfrm>
            <a:off x="838200" y="576881"/>
            <a:ext cx="10515600" cy="1325563"/>
          </a:xfrm>
        </p:spPr>
        <p:txBody>
          <a:bodyPr>
            <a:normAutofit/>
          </a:bodyPr>
          <a:lstStyle/>
          <a:p>
            <a:pPr algn="ctr"/>
            <a:r>
              <a:rPr lang="en-US" sz="3600" b="1" dirty="0">
                <a:latin typeface="+mn-lt"/>
              </a:rPr>
              <a:t>How did Adam and Eve Come </a:t>
            </a:r>
            <a:br>
              <a:rPr lang="en-US" sz="3600" b="1" dirty="0">
                <a:latin typeface="+mn-lt"/>
              </a:rPr>
            </a:br>
            <a:r>
              <a:rPr lang="en-US" sz="3600" b="1" dirty="0">
                <a:latin typeface="+mn-lt"/>
              </a:rPr>
              <a:t>to a Knowledge of Good and Evil?</a:t>
            </a:r>
            <a:endParaRPr lang="en-US" sz="3600" dirty="0">
              <a:latin typeface="+mn-lt"/>
            </a:endParaRPr>
          </a:p>
        </p:txBody>
      </p:sp>
      <p:sp>
        <p:nvSpPr>
          <p:cNvPr id="3" name="Content Placeholder 2">
            <a:extLst>
              <a:ext uri="{FF2B5EF4-FFF2-40B4-BE49-F238E27FC236}">
                <a16:creationId xmlns:a16="http://schemas.microsoft.com/office/drawing/2014/main" id="{D56559D9-2C93-40B3-A51A-1E3199A78284}"/>
              </a:ext>
            </a:extLst>
          </p:cNvPr>
          <p:cNvSpPr>
            <a:spLocks noGrp="1"/>
          </p:cNvSpPr>
          <p:nvPr>
            <p:ph idx="1"/>
          </p:nvPr>
        </p:nvSpPr>
        <p:spPr>
          <a:xfrm>
            <a:off x="838200" y="2141537"/>
            <a:ext cx="10515600" cy="4351338"/>
          </a:xfrm>
        </p:spPr>
        <p:txBody>
          <a:bodyPr/>
          <a:lstStyle/>
          <a:p>
            <a:pPr lvl="0"/>
            <a:r>
              <a:rPr lang="en-US" dirty="0"/>
              <a:t>Adam and Eve came to the knowledge of good and evil </a:t>
            </a:r>
            <a:r>
              <a:rPr lang="en-US" b="1" dirty="0"/>
              <a:t>by experiencing evil – by rejecting that which was good </a:t>
            </a:r>
            <a:endParaRPr lang="en-US" dirty="0"/>
          </a:p>
          <a:p>
            <a:pPr lvl="0"/>
            <a:r>
              <a:rPr lang="en-US" dirty="0"/>
              <a:t>It wasn’t that the fruit of the tree of knowledge was inherently bad – it was that they chose to ignore God’s wisdom that to eat of it would cause them to die </a:t>
            </a:r>
          </a:p>
          <a:p>
            <a:pPr lvl="0"/>
            <a:r>
              <a:rPr lang="en-US" dirty="0"/>
              <a:t>It caused them to come to the knowledge of good and evil by separating themselves from God - to become separated from the source of all life - God and His wisdom</a:t>
            </a:r>
          </a:p>
          <a:p>
            <a:endParaRPr lang="en-US" dirty="0"/>
          </a:p>
        </p:txBody>
      </p:sp>
    </p:spTree>
    <p:extLst>
      <p:ext uri="{BB962C8B-B14F-4D97-AF65-F5344CB8AC3E}">
        <p14:creationId xmlns:p14="http://schemas.microsoft.com/office/powerpoint/2010/main" val="4265824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F2A28-1AEA-4151-9545-2B669A984655}"/>
              </a:ext>
            </a:extLst>
          </p:cNvPr>
          <p:cNvSpPr>
            <a:spLocks noGrp="1"/>
          </p:cNvSpPr>
          <p:nvPr>
            <p:ph type="title"/>
          </p:nvPr>
        </p:nvSpPr>
        <p:spPr>
          <a:xfrm>
            <a:off x="838200" y="365125"/>
            <a:ext cx="10515600" cy="986155"/>
          </a:xfrm>
        </p:spPr>
        <p:txBody>
          <a:bodyPr>
            <a:normAutofit/>
          </a:bodyPr>
          <a:lstStyle/>
          <a:p>
            <a:pPr algn="ctr"/>
            <a:r>
              <a:rPr lang="en-US" sz="3600" b="1" dirty="0"/>
              <a:t>One Author states it this way:</a:t>
            </a:r>
            <a:endParaRPr lang="en-US" sz="3600" dirty="0"/>
          </a:p>
        </p:txBody>
      </p:sp>
      <p:sp>
        <p:nvSpPr>
          <p:cNvPr id="3" name="Content Placeholder 2">
            <a:extLst>
              <a:ext uri="{FF2B5EF4-FFF2-40B4-BE49-F238E27FC236}">
                <a16:creationId xmlns:a16="http://schemas.microsoft.com/office/drawing/2014/main" id="{1D45CBBC-D18D-485F-9CC6-E0374D66D681}"/>
              </a:ext>
            </a:extLst>
          </p:cNvPr>
          <p:cNvSpPr>
            <a:spLocks noGrp="1"/>
          </p:cNvSpPr>
          <p:nvPr>
            <p:ph idx="1"/>
          </p:nvPr>
        </p:nvSpPr>
        <p:spPr>
          <a:xfrm>
            <a:off x="838200" y="1463040"/>
            <a:ext cx="10515600" cy="5029835"/>
          </a:xfrm>
        </p:spPr>
        <p:txBody>
          <a:bodyPr>
            <a:normAutofit/>
          </a:bodyPr>
          <a:lstStyle/>
          <a:p>
            <a:pPr>
              <a:lnSpc>
                <a:spcPct val="100000"/>
              </a:lnSpc>
              <a:spcBef>
                <a:spcPts val="0"/>
              </a:spcBef>
            </a:pPr>
            <a:r>
              <a:rPr lang="en-US" dirty="0"/>
              <a:t>“Satan deceived Eve into believing disobedience was the path to wisdom when the opposite was, and still is, true. </a:t>
            </a:r>
            <a:r>
              <a:rPr lang="en-US" b="1" dirty="0"/>
              <a:t>Wisdom is not the cause of obedience as much as the result of obedience. </a:t>
            </a:r>
            <a:r>
              <a:rPr lang="en-US" dirty="0"/>
              <a:t>We obey God not because we are wise enough to do so, but because we trust in God and His wisdom which is revealed in His commandments. </a:t>
            </a:r>
            <a:r>
              <a:rPr lang="en-US" b="1" dirty="0"/>
              <a:t>By disobeying God, Adam and Eve evidenced their distrust in God and His infinite wisdom.</a:t>
            </a:r>
            <a:r>
              <a:rPr lang="en-US" dirty="0"/>
              <a:t> Finally, </a:t>
            </a:r>
            <a:r>
              <a:rPr lang="en-US" b="1" dirty="0"/>
              <a:t>Adam and Eve could have become wise by eating of the fruit of that other tree</a:t>
            </a:r>
            <a:r>
              <a:rPr lang="en-US" dirty="0"/>
              <a:t>, just as prominently placed, perhaps even more prominently placed, in the center of the garden—</a:t>
            </a:r>
            <a:r>
              <a:rPr lang="en-US" b="1" dirty="0"/>
              <a:t>the tree of life.”  (Source: </a:t>
            </a:r>
            <a:r>
              <a:rPr lang="en-US" b="1" i="1" dirty="0"/>
              <a:t>Let Me See Thy Glory - A Study of the Attributes of God , </a:t>
            </a:r>
            <a:r>
              <a:rPr lang="en-US" b="1" u="sng" dirty="0">
                <a:hlinkClick r:id="rId2"/>
              </a:rPr>
              <a:t>https://bible.org/seriespage/4-wisdom-god</a:t>
            </a:r>
            <a:r>
              <a:rPr lang="en-US" b="1" dirty="0"/>
              <a:t>)</a:t>
            </a:r>
            <a:endParaRPr lang="en-US" dirty="0"/>
          </a:p>
          <a:p>
            <a:pPr marL="0" indent="0">
              <a:lnSpc>
                <a:spcPct val="100000"/>
              </a:lnSpc>
              <a:spcBef>
                <a:spcPts val="0"/>
              </a:spcBef>
              <a:buNone/>
            </a:pPr>
            <a:endParaRPr lang="en-US" dirty="0"/>
          </a:p>
        </p:txBody>
      </p:sp>
    </p:spTree>
    <p:extLst>
      <p:ext uri="{BB962C8B-B14F-4D97-AF65-F5344CB8AC3E}">
        <p14:creationId xmlns:p14="http://schemas.microsoft.com/office/powerpoint/2010/main" val="8610988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1570</TotalTime>
  <Words>2475</Words>
  <Application>Microsoft Office PowerPoint</Application>
  <PresentationFormat>Widescreen</PresentationFormat>
  <Paragraphs>77</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What Is Sin?</vt:lpstr>
      <vt:lpstr>"What is sin?" </vt:lpstr>
      <vt:lpstr>Sin is Rebellion against God and His ways </vt:lpstr>
      <vt:lpstr>God’s Wisdom has been ignored from the beginning</vt:lpstr>
      <vt:lpstr>The “Fall” and Wisdom – A Tale of Two Trees</vt:lpstr>
      <vt:lpstr>PowerPoint Presentation</vt:lpstr>
      <vt:lpstr>What shifted in Adam and Eve’s  perception of the tree and God?</vt:lpstr>
      <vt:lpstr>How did Adam and Eve Come  to a Knowledge of Good and Evil?</vt:lpstr>
      <vt:lpstr>One Author states it this way:</vt:lpstr>
      <vt:lpstr>The Foolishness of Man Quick to Rebel-Slow to Repent</vt:lpstr>
      <vt:lpstr>Agency, Wisdom, and Sin  (Source: Spiritual Gifts – A. Carmical &amp; Elbert A. Smith)</vt:lpstr>
      <vt:lpstr>Being “Foolish” and “Learned” are not the same</vt:lpstr>
      <vt:lpstr>The Limitation of Knowledge  (Source: Spiritual Gifts – A. Carmical &amp; Elbert A. Smith)</vt:lpstr>
      <vt:lpstr>Wisdom—begins with fearing God  (being in awe of – respecting)</vt:lpstr>
      <vt:lpstr>We started with the question: What is Sin? </vt:lpstr>
      <vt:lpstr>Distinction between “Sin” and “Sins”</vt:lpstr>
      <vt:lpstr>Sin and Society </vt:lpstr>
      <vt:lpstr>Question?</vt:lpstr>
      <vt:lpstr>The Original Sin places all us in the condition  of being separated from God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Horn</dc:creator>
  <cp:lastModifiedBy>William Horn</cp:lastModifiedBy>
  <cp:revision>20</cp:revision>
  <dcterms:created xsi:type="dcterms:W3CDTF">2021-04-07T16:33:18Z</dcterms:created>
  <dcterms:modified xsi:type="dcterms:W3CDTF">2021-04-09T15:38:26Z</dcterms:modified>
</cp:coreProperties>
</file>